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92" r:id="rId3"/>
    <p:sldId id="301" r:id="rId4"/>
    <p:sldId id="328" r:id="rId5"/>
    <p:sldId id="303" r:id="rId6"/>
    <p:sldId id="304" r:id="rId7"/>
    <p:sldId id="302" r:id="rId8"/>
    <p:sldId id="323" r:id="rId9"/>
    <p:sldId id="306" r:id="rId10"/>
    <p:sldId id="319" r:id="rId11"/>
    <p:sldId id="307" r:id="rId12"/>
    <p:sldId id="309" r:id="rId13"/>
    <p:sldId id="310" r:id="rId14"/>
    <p:sldId id="257" r:id="rId15"/>
    <p:sldId id="282" r:id="rId16"/>
    <p:sldId id="283" r:id="rId17"/>
    <p:sldId id="258" r:id="rId18"/>
    <p:sldId id="312" r:id="rId19"/>
    <p:sldId id="324" r:id="rId20"/>
    <p:sldId id="317" r:id="rId21"/>
    <p:sldId id="280" r:id="rId22"/>
    <p:sldId id="281" r:id="rId23"/>
    <p:sldId id="259" r:id="rId24"/>
    <p:sldId id="277" r:id="rId25"/>
    <p:sldId id="289" r:id="rId26"/>
    <p:sldId id="299" r:id="rId27"/>
    <p:sldId id="276" r:id="rId28"/>
    <p:sldId id="293" r:id="rId29"/>
    <p:sldId id="262" r:id="rId30"/>
    <p:sldId id="284" r:id="rId31"/>
    <p:sldId id="286" r:id="rId32"/>
    <p:sldId id="288" r:id="rId33"/>
    <p:sldId id="318" r:id="rId34"/>
    <p:sldId id="321" r:id="rId35"/>
    <p:sldId id="316" r:id="rId36"/>
    <p:sldId id="285" r:id="rId37"/>
    <p:sldId id="295" r:id="rId38"/>
    <p:sldId id="322" r:id="rId39"/>
    <p:sldId id="287" r:id="rId40"/>
    <p:sldId id="264" r:id="rId41"/>
    <p:sldId id="326" r:id="rId42"/>
    <p:sldId id="265" r:id="rId43"/>
    <p:sldId id="266" r:id="rId44"/>
    <p:sldId id="267" r:id="rId45"/>
    <p:sldId id="268" r:id="rId4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2" y="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EC6B7-2B1C-405B-8D88-7B6EF8DAAF6D}" type="datetimeFigureOut">
              <a:rPr lang="en-GB" smtClean="0"/>
              <a:t>01/01/2020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1BBAF-9B32-45EC-8524-2DD8F0501C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795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4CBE4F-CD54-497B-800D-E61C9654E45F}" type="slidenum">
              <a:rPr lang="en-GB" altLang="en-US"/>
              <a:pPr/>
              <a:t>34</a:t>
            </a:fld>
            <a:endParaRPr lang="en-GB" alt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3962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70C9A9-2E33-4863-8FF2-C2596F9B0C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3210" y="1905157"/>
            <a:ext cx="6744791" cy="2630932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Haga clic </a:t>
            </a:r>
            <a:r>
              <a:rPr lang="es-ES"/>
              <a:t>para modificar </a:t>
            </a:r>
            <a:r>
              <a:rPr lang="es-ES" dirty="0"/>
              <a:t>el estilo de título del patrón</a:t>
            </a:r>
            <a:endParaRPr lang="es-MX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705E5E8-A9CD-4245-BFB0-2C583ACBD6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23210" y="4706194"/>
            <a:ext cx="6744791" cy="55160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6807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5D146E-1999-4917-AA85-4332D9597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BC60BF-4CEB-455A-988C-4E5DB3823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A595632-FD8D-446C-A131-6D92FA4D8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7E612-6250-4D0A-9D0E-D65043E5046D}" type="datetimeFigureOut">
              <a:rPr lang="es-MX" smtClean="0"/>
              <a:t>01/01/2020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BB0275-AE3E-49B5-8FD1-D6CFE2309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C89F45-D8D8-4304-840B-92DF43937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B8ADCB0-E811-43E5-9527-CE9DA3A794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5340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678558-06F0-4546-B73D-F234221F2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BEFF6CA-50F9-4960-A613-CCACF4366A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478FF0-B4FC-4C64-A28B-E4F3B1406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7E612-6250-4D0A-9D0E-D65043E5046D}" type="datetimeFigureOut">
              <a:rPr lang="es-MX" smtClean="0"/>
              <a:t>01/01/2020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08DFD5-D24A-4CF8-AA3C-C2D81DAA0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4537AB-3D27-4CD2-AD8C-978119E70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B8ADCB0-E811-43E5-9527-CE9DA3A794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4190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836662-DB8F-49F3-BB74-1F5D7EDF1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5DF0D2-DBD0-402A-B0D5-14A4A96824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B024E0-92C7-460F-ADB1-8922A586B9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1CD231-EC16-48B4-9EE6-B1F7ACACA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7E612-6250-4D0A-9D0E-D65043E5046D}" type="datetimeFigureOut">
              <a:rPr lang="es-MX" smtClean="0"/>
              <a:t>01/01/2020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A4DFC8D-B46B-4094-85DB-33B264F14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017425-E799-4887-9738-9E05F955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B8ADCB0-E811-43E5-9527-CE9DA3A794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01527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32DBFE-25D9-4198-BD44-BB9DA9622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104713A-07FA-4083-9079-076F47CBF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4089D35-DAAE-46BC-A7FF-DD17DC641C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01C573C-F816-4D9A-BA00-470CCE4E77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45366B8-E0E7-490F-AA6D-87F2615264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F92246F-CE71-4484-8B3A-D5D5BBF1E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7E612-6250-4D0A-9D0E-D65043E5046D}" type="datetimeFigureOut">
              <a:rPr lang="es-MX" smtClean="0"/>
              <a:t>01/01/2020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0CD1948-E1D7-4E5C-9342-A5700E05D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E39D388-827A-400B-ABFB-2C413B204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B8ADCB0-E811-43E5-9527-CE9DA3A794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1186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F24382-9C17-48D4-BE97-7138F07F3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676D76F-B63A-4B38-A490-29205C166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7E612-6250-4D0A-9D0E-D65043E5046D}" type="datetimeFigureOut">
              <a:rPr lang="es-MX" smtClean="0"/>
              <a:t>01/01/2020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3B6FCC3-9F49-4503-AFA8-A03864542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D4C29E1-612F-4597-9E93-8E486F297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B8ADCB0-E811-43E5-9527-CE9DA3A794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1324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38BDB71-E92C-401B-BD6B-FAA506A3D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7E612-6250-4D0A-9D0E-D65043E5046D}" type="datetimeFigureOut">
              <a:rPr lang="es-MX" smtClean="0"/>
              <a:t>01/01/2020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EA0888D-5A09-4A04-B6C2-CE3ACFAC0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9ACC2C8-08FA-4D32-9E40-1CDD4444E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B8ADCB0-E811-43E5-9527-CE9DA3A794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7026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B6FB9B-6FB6-46B8-9BE7-3F41FEE2A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605322-033A-4F19-BE78-37E49A6AB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057F3BF-FEAE-4485-B208-AD9C23900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E2956A3-D985-466D-B74F-DFCB3F0FB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7E612-6250-4D0A-9D0E-D65043E5046D}" type="datetimeFigureOut">
              <a:rPr lang="es-MX" smtClean="0"/>
              <a:t>01/01/2020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827CDBA-06AE-4858-B6C6-B70621292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11D7B7E-AC5F-4C58-AC0F-5FDBD80DC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B8ADCB0-E811-43E5-9527-CE9DA3A794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2449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94E67E-7B38-44F2-AAC4-D1D8BD3C2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DBEE185-BE6D-411D-8DA6-C2A0860E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AE961D8-706F-4D6D-B1A5-493339B1CB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9704878-4AD1-49C9-9522-17A30EC03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7E612-6250-4D0A-9D0E-D65043E5046D}" type="datetimeFigureOut">
              <a:rPr lang="es-MX" smtClean="0"/>
              <a:t>01/01/2020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0DEA99-372C-45C5-88FA-4CB2F92DD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0D3731B-9D5B-41C4-A40A-2A3E7B127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B8ADCB0-E811-43E5-9527-CE9DA3A794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3482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DF8738-B5EC-4B73-8040-646EEA2E9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7ACCA5F-8A20-41DA-AC36-D90919A88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C2FD08-4A10-458D-BB9E-6A853B711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7E612-6250-4D0A-9D0E-D65043E5046D}" type="datetimeFigureOut">
              <a:rPr lang="es-MX" smtClean="0"/>
              <a:t>01/01/2020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F8B08F-E851-4B55-A04C-C17C1D07A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B9D1BB-16E8-412A-B6D5-A2A82ED77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B8ADCB0-E811-43E5-9527-CE9DA3A794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186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7AFA77-6121-4ED4-9BC1-4D64213BD3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3743F09-CE09-43AB-94CD-43C80EA02E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A03150-A3B4-48AD-9725-0BC44939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7E612-6250-4D0A-9D0E-D65043E5046D}" type="datetimeFigureOut">
              <a:rPr lang="es-MX" smtClean="0"/>
              <a:t>01/01/2020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D20B98-88B8-43DD-A59A-ACD2245DE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CC0408-B137-4E0E-B51F-F5A4DEE6A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B8ADCB0-E811-43E5-9527-CE9DA3A794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0941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4ECD721-E9F9-4D55-BF81-BC4CE96FB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845" y="113403"/>
            <a:ext cx="9584955" cy="98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FB24FE1-4F51-4C11-839D-4A6029830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8845" y="1508251"/>
            <a:ext cx="9584955" cy="4668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Editar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8BA7F1-36C5-4E9D-90C6-EC06EAF616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919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ADCB0-E811-43E5-9527-CE9DA3A7948C}" type="slidenum">
              <a:rPr lang="es-MX" smtClean="0"/>
              <a:pPr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09378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t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D431C5-38BD-4604-99C1-D27B7767C4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47709" y="2528265"/>
            <a:ext cx="7183814" cy="2630932"/>
          </a:xfrm>
        </p:spPr>
        <p:txBody>
          <a:bodyPr>
            <a:normAutofit fontScale="90000"/>
          </a:bodyPr>
          <a:lstStyle/>
          <a:p>
            <a:r>
              <a:rPr lang="en-GB" sz="6700" dirty="0">
                <a:solidFill>
                  <a:srgbClr val="002060"/>
                </a:solidFill>
              </a:rPr>
              <a:t>International Amateur Radio Union</a:t>
            </a:r>
            <a:br>
              <a:rPr lang="en-GB" b="1" dirty="0">
                <a:solidFill>
                  <a:srgbClr val="002060"/>
                </a:solidFill>
                <a:latin typeface="+mn-lt"/>
              </a:rPr>
            </a:br>
            <a:endParaRPr lang="es-MX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A25BF1-AC59-4B65-80C9-7492B79E07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23210" y="5159199"/>
            <a:ext cx="6744790" cy="551607"/>
          </a:xfrm>
        </p:spPr>
        <p:txBody>
          <a:bodyPr>
            <a:normAutofit/>
          </a:bodyPr>
          <a:lstStyle/>
          <a:p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2583797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4781" y="70292"/>
            <a:ext cx="9584954" cy="986600"/>
          </a:xfrm>
        </p:spPr>
        <p:txBody>
          <a:bodyPr>
            <a:noAutofit/>
          </a:bodyPr>
          <a:lstStyle/>
          <a:p>
            <a:pPr algn="ctr"/>
            <a:r>
              <a:rPr lang="en-GB" b="1" dirty="0">
                <a:latin typeface="Franklin Gothic Medium" panose="020B0603020102020204" pitchFamily="34" charset="0"/>
              </a:rPr>
              <a:t>My agenda today</a:t>
            </a:r>
            <a:endParaRPr lang="en-US" b="1" dirty="0">
              <a:latin typeface="Franklin Gothic Medium" panose="020B060302010202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16509" y="1625697"/>
            <a:ext cx="9584954" cy="466871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The radio spectrum today</a:t>
            </a:r>
          </a:p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Overview of IARU – its history</a:t>
            </a:r>
          </a:p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IARU today and its work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427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4780" y="99915"/>
            <a:ext cx="9584954" cy="986600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Franklin Gothic Medium" panose="020B0603020102020204" pitchFamily="34" charset="0"/>
              </a:rPr>
              <a:t>The radio spectrum</a:t>
            </a:r>
            <a:endParaRPr lang="en-US" b="1" dirty="0">
              <a:latin typeface="Franklin Gothic Medium" panose="020B060302010202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08652" y="1913447"/>
            <a:ext cx="10126211" cy="4351338"/>
          </a:xfrm>
        </p:spPr>
        <p:txBody>
          <a:bodyPr/>
          <a:lstStyle/>
          <a:p>
            <a:pPr>
              <a:buClr>
                <a:srgbClr val="FF0000"/>
              </a:buClr>
            </a:pPr>
            <a:r>
              <a:rPr lang="en-GB" dirty="0"/>
              <a:t>In ever-increasing demand</a:t>
            </a:r>
          </a:p>
          <a:p>
            <a:pPr>
              <a:buClr>
                <a:srgbClr val="FF0000"/>
              </a:buClr>
            </a:pPr>
            <a:r>
              <a:rPr lang="en-GB" dirty="0"/>
              <a:t>Traded at very high prices</a:t>
            </a:r>
          </a:p>
          <a:p>
            <a:pPr>
              <a:buClr>
                <a:srgbClr val="FF0000"/>
              </a:buClr>
            </a:pPr>
            <a:r>
              <a:rPr lang="en-GB" dirty="0"/>
              <a:t>Pressure on users to release spectrum (esp. government &amp; military)</a:t>
            </a:r>
          </a:p>
          <a:p>
            <a:pPr>
              <a:buClr>
                <a:srgbClr val="FF0000"/>
              </a:buClr>
            </a:pPr>
            <a:r>
              <a:rPr lang="en-GB" dirty="0"/>
              <a:t>Amateur Radio cannot “buy” spectrum</a:t>
            </a:r>
          </a:p>
          <a:p>
            <a:pPr>
              <a:buClr>
                <a:srgbClr val="FF0000"/>
              </a:buClr>
            </a:pPr>
            <a:r>
              <a:rPr lang="en-GB" dirty="0"/>
              <a:t>Amateur spectrum is only acquired and retained through professional level advocacy and well-researched argument</a:t>
            </a:r>
          </a:p>
          <a:p>
            <a:endParaRPr lang="en-US" b="1" dirty="0">
              <a:solidFill>
                <a:srgbClr val="000099"/>
              </a:solidFill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425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EAAF5BC-1839-48C2-8C8C-9D15BF320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ITU and global spectrum allocation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2118D17-2310-4112-A3DF-F092FF352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8846" y="2348759"/>
            <a:ext cx="9584954" cy="2934442"/>
          </a:xfrm>
        </p:spPr>
        <p:txBody>
          <a:bodyPr/>
          <a:lstStyle/>
          <a:p>
            <a:r>
              <a:rPr lang="en-US" b="1" dirty="0"/>
              <a:t>ITU is the United Nations specialized agency for information and communication technologies – ICTs.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It allocates global radio spectrum and satellite orbits, develops the technical standards that ensure networks and technologies seamlessly interconnect, and strives to improve access to ICTs to underserved communities worldwide.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3062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558" y="96625"/>
            <a:ext cx="9584954" cy="986600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Franklin Gothic Medium" panose="020B0603020102020204" pitchFamily="34" charset="0"/>
              </a:rPr>
              <a:t>Spectrum allocation in the past</a:t>
            </a:r>
            <a:endParaRPr lang="en-US" b="1" dirty="0">
              <a:latin typeface="Franklin Gothic Medium" panose="020B0603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6509" y="1525029"/>
            <a:ext cx="9584954" cy="4668713"/>
          </a:xfrm>
        </p:spPr>
        <p:txBody>
          <a:bodyPr/>
          <a:lstStyle/>
          <a:p>
            <a:pPr>
              <a:buClr>
                <a:srgbClr val="FF0000"/>
              </a:buClr>
            </a:pPr>
            <a:endParaRPr lang="en-GB" b="1" dirty="0"/>
          </a:p>
          <a:p>
            <a:pPr>
              <a:buClr>
                <a:srgbClr val="FF0000"/>
              </a:buClr>
            </a:pPr>
            <a:r>
              <a:rPr lang="en-GB" dirty="0"/>
              <a:t>Principally concerned ITU and the national regulators</a:t>
            </a:r>
          </a:p>
          <a:p>
            <a:pPr>
              <a:buClr>
                <a:srgbClr val="FF0000"/>
              </a:buClr>
            </a:pPr>
            <a:r>
              <a:rPr lang="en-GB" dirty="0"/>
              <a:t>ITU reached decisions at WRCs through voting</a:t>
            </a:r>
          </a:p>
          <a:p>
            <a:pPr>
              <a:buClr>
                <a:srgbClr val="FF0000"/>
              </a:buClr>
            </a:pPr>
            <a:r>
              <a:rPr lang="en-GB" dirty="0"/>
              <a:t>To “win” spectrum, a majority of member states needed to be in favour of the change</a:t>
            </a:r>
          </a:p>
          <a:p>
            <a:pPr>
              <a:buClr>
                <a:srgbClr val="FF0000"/>
              </a:buClr>
            </a:pPr>
            <a:r>
              <a:rPr lang="en-GB" dirty="0"/>
              <a:t>Amateur radio service made significant gains</a:t>
            </a:r>
          </a:p>
          <a:p>
            <a:pPr>
              <a:buClr>
                <a:srgbClr val="FF0000"/>
              </a:buClr>
            </a:pPr>
            <a:r>
              <a:rPr lang="en-GB" dirty="0"/>
              <a:t>Now, much has changed with new spectrum stakeholders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793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178" y="105014"/>
            <a:ext cx="8526710" cy="986600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Franklin Gothic Medium" panose="020B0603020102020204" pitchFamily="34" charset="0"/>
              </a:rPr>
              <a:t>Spectrum Allocation today</a:t>
            </a:r>
            <a:endParaRPr lang="en-US" b="1" dirty="0">
              <a:latin typeface="Franklin Gothic Medium" panose="020B0603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6509" y="1483084"/>
            <a:ext cx="9584954" cy="4668713"/>
          </a:xfrm>
        </p:spPr>
        <p:txBody>
          <a:bodyPr/>
          <a:lstStyle/>
          <a:p>
            <a:pPr>
              <a:buClr>
                <a:srgbClr val="FF0000"/>
              </a:buClr>
            </a:pPr>
            <a:endParaRPr lang="en-GB" b="1" dirty="0">
              <a:solidFill>
                <a:srgbClr val="000099"/>
              </a:solidFill>
            </a:endParaRPr>
          </a:p>
          <a:p>
            <a:pPr>
              <a:buClr>
                <a:srgbClr val="FF0000"/>
              </a:buClr>
            </a:pPr>
            <a:r>
              <a:rPr lang="en-GB" dirty="0"/>
              <a:t>Emerging role of the RTOs – Regional Telecommunications Organisations</a:t>
            </a:r>
          </a:p>
          <a:p>
            <a:pPr>
              <a:buClr>
                <a:srgbClr val="FF0000"/>
              </a:buClr>
            </a:pPr>
            <a:r>
              <a:rPr lang="en-GB" dirty="0"/>
              <a:t>Each RTO tries to develop a common position representing the views of its members </a:t>
            </a:r>
          </a:p>
          <a:p>
            <a:pPr>
              <a:buClr>
                <a:srgbClr val="FF0000"/>
              </a:buClr>
            </a:pPr>
            <a:r>
              <a:rPr lang="en-GB" dirty="0"/>
              <a:t>ITU now works by consensus – one country can block a proposal</a:t>
            </a:r>
          </a:p>
          <a:p>
            <a:pPr>
              <a:buClr>
                <a:srgbClr val="FF0000"/>
              </a:buClr>
            </a:pPr>
            <a:r>
              <a:rPr lang="en-GB" dirty="0"/>
              <a:t>A much harder environment in which to make 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283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29947" y="121792"/>
            <a:ext cx="9584954" cy="986600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Franklin Gothic Medium" panose="020B0603020102020204" pitchFamily="34" charset="0"/>
              </a:rPr>
              <a:t>Spectrum “Regulators”</a:t>
            </a:r>
            <a:endParaRPr lang="en-US" b="1" dirty="0">
              <a:latin typeface="Franklin Gothic Medium" panose="020B060302010202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82953" y="1709587"/>
            <a:ext cx="9584954" cy="4668713"/>
          </a:xfrm>
        </p:spPr>
        <p:txBody>
          <a:bodyPr/>
          <a:lstStyle/>
          <a:p>
            <a:pPr>
              <a:buClr>
                <a:srgbClr val="FF0000"/>
              </a:buClr>
            </a:pPr>
            <a:r>
              <a:rPr lang="en-GB" dirty="0"/>
              <a:t>ITU and six Regional Telecommunications Organisations:</a:t>
            </a:r>
          </a:p>
          <a:p>
            <a:pPr>
              <a:buClr>
                <a:srgbClr val="FF0000"/>
              </a:buClr>
            </a:pPr>
            <a:endParaRPr lang="en-GB" dirty="0"/>
          </a:p>
          <a:p>
            <a:pPr lvl="1">
              <a:buClr>
                <a:srgbClr val="FF0000"/>
              </a:buClr>
            </a:pPr>
            <a:r>
              <a:rPr lang="en-GB" dirty="0"/>
              <a:t>APT – Asia Pacific</a:t>
            </a:r>
          </a:p>
          <a:p>
            <a:pPr lvl="1">
              <a:buClr>
                <a:srgbClr val="FF0000"/>
              </a:buClr>
            </a:pPr>
            <a:r>
              <a:rPr lang="en-GB" dirty="0"/>
              <a:t>ASMG – Arab states</a:t>
            </a:r>
          </a:p>
          <a:p>
            <a:pPr lvl="1">
              <a:buClr>
                <a:srgbClr val="FF0000"/>
              </a:buClr>
            </a:pPr>
            <a:r>
              <a:rPr lang="en-GB" dirty="0"/>
              <a:t>ATU – Africa</a:t>
            </a:r>
          </a:p>
          <a:p>
            <a:pPr lvl="1">
              <a:buClr>
                <a:srgbClr val="FF0000"/>
              </a:buClr>
            </a:pPr>
            <a:r>
              <a:rPr lang="en-GB" dirty="0"/>
              <a:t>CEPT – </a:t>
            </a:r>
            <a:r>
              <a:rPr lang="fr-FR" dirty="0"/>
              <a:t>Europe</a:t>
            </a:r>
            <a:endParaRPr lang="en-GB" dirty="0"/>
          </a:p>
          <a:p>
            <a:pPr lvl="1">
              <a:buClr>
                <a:srgbClr val="FF0000"/>
              </a:buClr>
            </a:pPr>
            <a:r>
              <a:rPr lang="en-GB" dirty="0"/>
              <a:t>CITEL – Americas</a:t>
            </a:r>
          </a:p>
          <a:p>
            <a:pPr lvl="1">
              <a:buClr>
                <a:srgbClr val="FF0000"/>
              </a:buClr>
            </a:pPr>
            <a:r>
              <a:rPr lang="en-GB" dirty="0"/>
              <a:t>RCC – Commonwealth of Independent States (of the former Soviet Union)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612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634" y="146959"/>
            <a:ext cx="9584954" cy="986600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ASMG meeting - Lebanon 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F0EB5851-00DA-4D13-91CA-3AB48B4B7938" descr="AD85389A-0929-4F18-B902-013D869AB1EF@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914" y="1536529"/>
            <a:ext cx="7094399" cy="4771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9504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25333" y="1720778"/>
            <a:ext cx="2343150" cy="1028700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25333" y="3214357"/>
            <a:ext cx="2343150" cy="1028700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25333" y="4707936"/>
            <a:ext cx="2343150" cy="1028700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66273" y="1911962"/>
            <a:ext cx="1680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ITU working parties </a:t>
            </a:r>
          </a:p>
          <a:p>
            <a:r>
              <a:rPr lang="en-GB" sz="1400" b="1" dirty="0">
                <a:solidFill>
                  <a:srgbClr val="002060"/>
                </a:solidFill>
              </a:rPr>
              <a:t>and WRC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59089" y="3405542"/>
            <a:ext cx="16927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RTOs - study groups </a:t>
            </a:r>
          </a:p>
          <a:p>
            <a:r>
              <a:rPr lang="en-GB" sz="1400" b="1" dirty="0">
                <a:solidFill>
                  <a:srgbClr val="002060"/>
                </a:solidFill>
              </a:rPr>
              <a:t>and plenary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66275" y="5068399"/>
            <a:ext cx="20300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National administrations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7" name="Arrow: Down 16"/>
          <p:cNvSpPr/>
          <p:nvPr/>
        </p:nvSpPr>
        <p:spPr>
          <a:xfrm rot="10800000">
            <a:off x="3015094" y="4242857"/>
            <a:ext cx="484632" cy="44477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18" name="Arrow: Down 17"/>
          <p:cNvSpPr/>
          <p:nvPr/>
        </p:nvSpPr>
        <p:spPr>
          <a:xfrm rot="10800000">
            <a:off x="3015094" y="2767736"/>
            <a:ext cx="484632" cy="44477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649" y="1652257"/>
            <a:ext cx="6205152" cy="4152900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0823D354-F3AB-4708-B2CD-441A0E46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294" y="171435"/>
            <a:ext cx="9584954" cy="986600"/>
          </a:xfrm>
        </p:spPr>
        <p:txBody>
          <a:bodyPr/>
          <a:lstStyle/>
          <a:p>
            <a:r>
              <a:rPr lang="en-GB" b="1" dirty="0">
                <a:latin typeface="+mn-lt"/>
              </a:rPr>
              <a:t>Achieving agreement - ITU</a:t>
            </a:r>
          </a:p>
        </p:txBody>
      </p:sp>
    </p:spTree>
    <p:extLst>
      <p:ext uri="{BB962C8B-B14F-4D97-AF65-F5344CB8AC3E}">
        <p14:creationId xmlns:p14="http://schemas.microsoft.com/office/powerpoint/2010/main" val="2191658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385"/>
            <a:ext cx="12292642" cy="69873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WRC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0" y="130540"/>
            <a:ext cx="8692642" cy="67274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7079C19-EFA3-4063-9997-8C311AAE7E0A}"/>
              </a:ext>
            </a:extLst>
          </p:cNvPr>
          <p:cNvSpPr txBox="1"/>
          <p:nvPr/>
        </p:nvSpPr>
        <p:spPr>
          <a:xfrm>
            <a:off x="236482" y="5793828"/>
            <a:ext cx="1994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WRC 2015</a:t>
            </a:r>
          </a:p>
        </p:txBody>
      </p:sp>
    </p:spTree>
    <p:extLst>
      <p:ext uri="{BB962C8B-B14F-4D97-AF65-F5344CB8AC3E}">
        <p14:creationId xmlns:p14="http://schemas.microsoft.com/office/powerpoint/2010/main" val="2844892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03523" y="130181"/>
            <a:ext cx="9584954" cy="986600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Franklin Gothic Medium" panose="020B0603020102020204" pitchFamily="34" charset="0"/>
              </a:rPr>
              <a:t>Other “Regulators”</a:t>
            </a:r>
            <a:endParaRPr lang="en-US" b="1" dirty="0">
              <a:latin typeface="Franklin Gothic Medium" panose="020B060302010202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00263" y="185846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Standards Organisations:</a:t>
            </a:r>
          </a:p>
          <a:p>
            <a:pPr>
              <a:buClr>
                <a:srgbClr val="FF0000"/>
              </a:buClr>
            </a:pPr>
            <a:r>
              <a:rPr lang="en-GB" dirty="0"/>
              <a:t>ETSI – </a:t>
            </a:r>
            <a:r>
              <a:rPr lang="en-GB" i="1" dirty="0"/>
              <a:t>European Telecommunications Standards Institute (for Europe)</a:t>
            </a:r>
          </a:p>
          <a:p>
            <a:pPr>
              <a:buClr>
                <a:srgbClr val="FF0000"/>
              </a:buClr>
            </a:pPr>
            <a:r>
              <a:rPr lang="en-GB" dirty="0"/>
              <a:t>CENELEC – </a:t>
            </a:r>
            <a:r>
              <a:rPr lang="en-GB" i="1" dirty="0"/>
              <a:t>European Committee for Electrotechnical Standardization (for Europe)</a:t>
            </a:r>
          </a:p>
          <a:p>
            <a:pPr>
              <a:buClr>
                <a:srgbClr val="FF0000"/>
              </a:buClr>
            </a:pPr>
            <a:r>
              <a:rPr lang="en-GB" dirty="0"/>
              <a:t>CISPR - </a:t>
            </a:r>
            <a:r>
              <a:rPr lang="en-GB" i="1" dirty="0"/>
              <a:t>International Special Committee on Radio Interference (global)</a:t>
            </a:r>
          </a:p>
          <a:p>
            <a:pPr>
              <a:buFontTx/>
              <a:buChar char="-"/>
            </a:pPr>
            <a:r>
              <a:rPr lang="en-GB" dirty="0"/>
              <a:t>All aimed at influencing EMC standards to ensure appropriate protection for radio services</a:t>
            </a:r>
          </a:p>
          <a:p>
            <a:pPr>
              <a:buFontTx/>
              <a:buChar char="-"/>
            </a:pPr>
            <a:r>
              <a:rPr lang="en-GB" dirty="0"/>
              <a:t>Representation of “interested” equipment manufacturers, as well as national standards organisations</a:t>
            </a:r>
          </a:p>
        </p:txBody>
      </p:sp>
    </p:spTree>
    <p:extLst>
      <p:ext uri="{BB962C8B-B14F-4D97-AF65-F5344CB8AC3E}">
        <p14:creationId xmlns:p14="http://schemas.microsoft.com/office/powerpoint/2010/main" val="436803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latin typeface="Franklin Gothic Medium" panose="020B0603020102020204" pitchFamily="34" charset="0"/>
              </a:rPr>
              <a:t>Influencing spectrum decisions</a:t>
            </a:r>
            <a:endParaRPr lang="en-US" b="1" dirty="0">
              <a:latin typeface="Franklin Gothic Medium" panose="020B06030201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50064" y="1776699"/>
            <a:ext cx="9584954" cy="4668713"/>
          </a:xfrm>
        </p:spPr>
        <p:txBody>
          <a:bodyPr/>
          <a:lstStyle/>
          <a:p>
            <a:pPr>
              <a:buClr>
                <a:srgbClr val="FF0000"/>
              </a:buClr>
            </a:pPr>
            <a:endParaRPr lang="en-GB" b="1" dirty="0">
              <a:solidFill>
                <a:srgbClr val="000099"/>
              </a:solidFill>
            </a:endParaRPr>
          </a:p>
          <a:p>
            <a:pPr>
              <a:buClr>
                <a:srgbClr val="FF0000"/>
              </a:buClr>
            </a:pPr>
            <a:r>
              <a:rPr lang="en-GB" dirty="0"/>
              <a:t>Multiple points of involvement</a:t>
            </a:r>
          </a:p>
          <a:p>
            <a:pPr>
              <a:buClr>
                <a:srgbClr val="FF0000"/>
              </a:buClr>
            </a:pPr>
            <a:r>
              <a:rPr lang="en-GB" dirty="0"/>
              <a:t>A complex process – both spectrum allocation and EMC</a:t>
            </a:r>
          </a:p>
          <a:p>
            <a:pPr>
              <a:buClr>
                <a:srgbClr val="FF0000"/>
              </a:buClr>
            </a:pPr>
            <a:r>
              <a:rPr lang="en-GB" dirty="0"/>
              <a:t>Resource-hungry</a:t>
            </a:r>
          </a:p>
          <a:p>
            <a:pPr>
              <a:buClr>
                <a:srgbClr val="FF0000"/>
              </a:buClr>
            </a:pPr>
            <a:r>
              <a:rPr lang="en-GB" dirty="0"/>
              <a:t>Time-consuming</a:t>
            </a:r>
          </a:p>
          <a:p>
            <a:pPr>
              <a:buClr>
                <a:srgbClr val="FF0000"/>
              </a:buClr>
            </a:pPr>
            <a:r>
              <a:rPr lang="en-GB" dirty="0"/>
              <a:t>Amateur Radio needs a single voice with a clear message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083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Role of IARU </a:t>
            </a:r>
            <a:br>
              <a:rPr lang="en-GB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6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spectrum issues</a:t>
            </a:r>
            <a:endParaRPr lang="en-US" sz="6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GB" b="1" dirty="0">
              <a:solidFill>
                <a:srgbClr val="FF0000"/>
              </a:solidFill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960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68848" y="96625"/>
            <a:ext cx="6957969" cy="986600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What is IARU?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399730" y="1785088"/>
            <a:ext cx="9584954" cy="4668713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</a:pPr>
            <a:r>
              <a:rPr lang="en-GB" dirty="0"/>
              <a:t>The “umbrella” organisation of national amateur radio societies</a:t>
            </a:r>
          </a:p>
          <a:p>
            <a:pPr>
              <a:buClr>
                <a:srgbClr val="FF0000"/>
              </a:buClr>
            </a:pPr>
            <a:r>
              <a:rPr lang="en-GB" dirty="0"/>
              <a:t>167 national amateur radio societies as members</a:t>
            </a:r>
          </a:p>
          <a:p>
            <a:pPr>
              <a:buClr>
                <a:srgbClr val="FF0000"/>
              </a:buClr>
            </a:pPr>
            <a:r>
              <a:rPr lang="en-GB" dirty="0"/>
              <a:t>Comprising three Regions and the International Secretariat</a:t>
            </a:r>
          </a:p>
          <a:p>
            <a:pPr>
              <a:buClr>
                <a:srgbClr val="FF0000"/>
              </a:buClr>
            </a:pPr>
            <a:r>
              <a:rPr lang="en-GB" dirty="0"/>
              <a:t>Its team is made up entirely of volunteers</a:t>
            </a:r>
          </a:p>
          <a:p>
            <a:pPr>
              <a:buClr>
                <a:srgbClr val="FF0000"/>
              </a:buClr>
            </a:pPr>
            <a:r>
              <a:rPr lang="en-GB" dirty="0"/>
              <a:t>Its core remit is </a:t>
            </a:r>
          </a:p>
          <a:p>
            <a:pPr lvl="1">
              <a:buClr>
                <a:srgbClr val="FF0000"/>
              </a:buClr>
            </a:pPr>
            <a:r>
              <a:rPr lang="en-GB" dirty="0"/>
              <a:t>Development of amateur radio spectrum access through discussion and negotiation with ITU and Regional Telecommunications Organisations</a:t>
            </a:r>
          </a:p>
          <a:p>
            <a:pPr lvl="1">
              <a:buClr>
                <a:srgbClr val="FF0000"/>
              </a:buClr>
            </a:pPr>
            <a:r>
              <a:rPr lang="en-GB" dirty="0"/>
              <a:t>Advocacy for standards to keep the spectrum as far as possible available for use </a:t>
            </a:r>
          </a:p>
          <a:p>
            <a:pPr>
              <a:buClr>
                <a:srgbClr val="FF0000"/>
              </a:buClr>
            </a:pPr>
            <a:r>
              <a:rPr lang="en-GB" dirty="0"/>
              <a:t>IARU works closely with its Member Societies in its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446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6806" y="-10066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IARU from the beginnings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20215" y="1737558"/>
            <a:ext cx="10378419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2060"/>
                </a:solidFill>
              </a:rPr>
              <a:t>1925 IARU founded in Paris</a:t>
            </a:r>
            <a:endParaRPr lang="en-US" sz="2000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2060"/>
                </a:solidFill>
              </a:rPr>
              <a:t>1927 Washington Radiotelegraph Conference sets out frequency bands for amateur radio</a:t>
            </a:r>
            <a:endParaRPr lang="en-US" sz="2000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2060"/>
                </a:solidFill>
              </a:rPr>
              <a:t>1932 ITU admits IARU to participation in CCIR (later the Radiocommunication Sector)</a:t>
            </a:r>
            <a:endParaRPr lang="en-US" sz="2000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2060"/>
                </a:solidFill>
              </a:rPr>
              <a:t>1938 ITU creates the three Region structure for frequency allocations</a:t>
            </a:r>
            <a:endParaRPr lang="en-US" sz="2000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2060"/>
                </a:solidFill>
              </a:rPr>
              <a:t>1950 IARU Region 1 formed</a:t>
            </a:r>
            <a:endParaRPr lang="en-US" sz="2000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2060"/>
                </a:solidFill>
              </a:rPr>
              <a:t>1962 4U1ITU station created as “showcase” for amateur radio in ITU</a:t>
            </a:r>
            <a:endParaRPr lang="en-US" sz="2000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2060"/>
                </a:solidFill>
              </a:rPr>
              <a:t>1964 IARU Region 2 formed</a:t>
            </a:r>
            <a:endParaRPr lang="en-US" sz="2000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2060"/>
                </a:solidFill>
              </a:rPr>
              <a:t>1968 IARU Region 3 formed</a:t>
            </a:r>
            <a:endParaRPr lang="en-US" sz="2000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2060"/>
                </a:solidFill>
              </a:rPr>
              <a:t>1980 IARU Administrative Council formed with new Constitution (1984)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621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The first IARU Congress – Paris, 1925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First IARU Congress, Paris, 1925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462" y="1736297"/>
            <a:ext cx="6459523" cy="4270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86313" y="1859583"/>
            <a:ext cx="3482428" cy="46628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002060"/>
                </a:solidFill>
              </a:rPr>
              <a:t>Those present included: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002060"/>
                </a:solidFill>
              </a:rPr>
              <a:t>Hiram Percy Maxim, W1AW (ARRL)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002060"/>
                </a:solidFill>
              </a:rPr>
              <a:t>Kenneth B Warner, W1EH (ARRL)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002060"/>
                </a:solidFill>
              </a:rPr>
              <a:t>Leon </a:t>
            </a:r>
            <a:r>
              <a:rPr lang="en-GB" dirty="0" err="1">
                <a:solidFill>
                  <a:srgbClr val="002060"/>
                </a:solidFill>
              </a:rPr>
              <a:t>Deloy</a:t>
            </a:r>
            <a:r>
              <a:rPr lang="en-GB" dirty="0">
                <a:solidFill>
                  <a:srgbClr val="002060"/>
                </a:solidFill>
              </a:rPr>
              <a:t>, F8AB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002060"/>
                </a:solidFill>
              </a:rPr>
              <a:t>Gerald Marcuse, G2NM (RSGB)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002060"/>
                </a:solidFill>
              </a:rPr>
              <a:t>William </a:t>
            </a:r>
            <a:r>
              <a:rPr lang="en-GB" dirty="0" err="1">
                <a:solidFill>
                  <a:srgbClr val="002060"/>
                </a:solidFill>
              </a:rPr>
              <a:t>Borrett</a:t>
            </a:r>
            <a:r>
              <a:rPr lang="en-GB" dirty="0">
                <a:solidFill>
                  <a:srgbClr val="002060"/>
                </a:solidFill>
              </a:rPr>
              <a:t>, C1DD (Canada)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002060"/>
                </a:solidFill>
              </a:rPr>
              <a:t>Loyal S Reid, C8AR (Newfoundland)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002060"/>
                </a:solidFill>
              </a:rPr>
              <a:t>and representatives of 23 other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002060"/>
                </a:solidFill>
              </a:rPr>
              <a:t>countries.</a:t>
            </a:r>
          </a:p>
          <a:p>
            <a:endParaRPr lang="en-GB" dirty="0"/>
          </a:p>
          <a:p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987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002" y="-59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b="1">
                <a:latin typeface="Calibri" panose="020F0502020204030204" pitchFamily="34" charset="0"/>
                <a:cs typeface="Calibri" panose="020F0502020204030204" pitchFamily="34" charset="0"/>
              </a:rPr>
              <a:t>IARU today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92615" y="1690690"/>
            <a:ext cx="2406770" cy="940279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0" y="3035597"/>
            <a:ext cx="2406770" cy="940279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92615" y="3035599"/>
            <a:ext cx="2406770" cy="940279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947030" y="3035599"/>
            <a:ext cx="2406770" cy="940279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cxnSp>
        <p:nvCxnSpPr>
          <p:cNvPr id="6" name="Straight Connector 5"/>
          <p:cNvCxnSpPr>
            <a:stCxn id="2" idx="2"/>
            <a:endCxn id="10" idx="0"/>
          </p:cNvCxnSpPr>
          <p:nvPr/>
        </p:nvCxnSpPr>
        <p:spPr>
          <a:xfrm>
            <a:off x="6096000" y="2630967"/>
            <a:ext cx="0" cy="404630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041585" y="2833282"/>
            <a:ext cx="8108830" cy="0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9" idx="0"/>
          </p:cNvCxnSpPr>
          <p:nvPr/>
        </p:nvCxnSpPr>
        <p:spPr>
          <a:xfrm>
            <a:off x="2041585" y="2833284"/>
            <a:ext cx="0" cy="202315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150415" y="2824498"/>
            <a:ext cx="0" cy="202315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838200" y="4857750"/>
            <a:ext cx="10515600" cy="571500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92617" y="4958834"/>
            <a:ext cx="2308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167 Member Societies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9" name="Arrow: Down 18"/>
          <p:cNvSpPr/>
          <p:nvPr/>
        </p:nvSpPr>
        <p:spPr>
          <a:xfrm rot="10800000">
            <a:off x="1799269" y="3975876"/>
            <a:ext cx="484632" cy="881874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20" name="Arrow: Down 19"/>
          <p:cNvSpPr/>
          <p:nvPr/>
        </p:nvSpPr>
        <p:spPr>
          <a:xfrm rot="10800000">
            <a:off x="5858803" y="3985365"/>
            <a:ext cx="484632" cy="881874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21" name="Arrow: Down 20"/>
          <p:cNvSpPr/>
          <p:nvPr/>
        </p:nvSpPr>
        <p:spPr>
          <a:xfrm rot="10800000">
            <a:off x="9918337" y="3994854"/>
            <a:ext cx="484632" cy="881874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42625" y="3054928"/>
            <a:ext cx="20372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Region 1 – Europe, </a:t>
            </a:r>
          </a:p>
          <a:p>
            <a:r>
              <a:rPr lang="en-GB" b="1" dirty="0">
                <a:solidFill>
                  <a:srgbClr val="002060"/>
                </a:solidFill>
              </a:rPr>
              <a:t>Africa, Middle East,</a:t>
            </a:r>
          </a:p>
          <a:p>
            <a:r>
              <a:rPr lang="en-GB" b="1" dirty="0">
                <a:solidFill>
                  <a:srgbClr val="002060"/>
                </a:solidFill>
              </a:rPr>
              <a:t>N Asia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78509" y="3237911"/>
            <a:ext cx="2065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Region 2 - Americas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025246" y="3235476"/>
            <a:ext cx="2311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Region 3 – Asia-Pacific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63065" y="1976161"/>
            <a:ext cx="251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International Secretariat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760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Some IARU Achievements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0313" y="172959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FF0000"/>
              </a:buClr>
            </a:pPr>
            <a:r>
              <a:rPr lang="en-GB" sz="2400" dirty="0"/>
              <a:t>21 MHz band globally (WARC 1947)</a:t>
            </a:r>
          </a:p>
          <a:p>
            <a:pPr>
              <a:buClr>
                <a:srgbClr val="FF0000"/>
              </a:buClr>
            </a:pPr>
            <a:r>
              <a:rPr lang="en-GB" sz="2400" dirty="0"/>
              <a:t>Amateur Satellite Service created (WRC-Space 1971)</a:t>
            </a:r>
          </a:p>
          <a:p>
            <a:pPr>
              <a:buClr>
                <a:srgbClr val="FF0000"/>
              </a:buClr>
            </a:pPr>
            <a:r>
              <a:rPr lang="en-GB" sz="2400" dirty="0"/>
              <a:t>10, 18, 24 MHz bands globally (WARC 1979)</a:t>
            </a:r>
          </a:p>
          <a:p>
            <a:pPr>
              <a:buClr>
                <a:srgbClr val="FF0000"/>
              </a:buClr>
            </a:pPr>
            <a:r>
              <a:rPr lang="en-GB" sz="2400" dirty="0"/>
              <a:t>More amateur-satellite bands (WARC 1979)</a:t>
            </a:r>
          </a:p>
          <a:p>
            <a:pPr>
              <a:buClr>
                <a:srgbClr val="FF0000"/>
              </a:buClr>
            </a:pPr>
            <a:r>
              <a:rPr lang="en-GB" sz="2400" dirty="0"/>
              <a:t>Improved 1.8 MHz band (WARC 1979)</a:t>
            </a:r>
          </a:p>
          <a:p>
            <a:pPr>
              <a:buClr>
                <a:srgbClr val="FF0000"/>
              </a:buClr>
            </a:pPr>
            <a:r>
              <a:rPr lang="en-GB" sz="2400" dirty="0"/>
              <a:t>7 MHz extension (WRC 2003)</a:t>
            </a:r>
          </a:p>
          <a:p>
            <a:pPr>
              <a:buClr>
                <a:srgbClr val="FF0000"/>
              </a:buClr>
            </a:pPr>
            <a:r>
              <a:rPr lang="en-GB" sz="2400" dirty="0"/>
              <a:t>136 kHz band globally (WRC 2007) </a:t>
            </a:r>
          </a:p>
          <a:p>
            <a:pPr>
              <a:buClr>
                <a:srgbClr val="FF0000"/>
              </a:buClr>
            </a:pPr>
            <a:r>
              <a:rPr lang="en-GB" sz="2400" dirty="0"/>
              <a:t>472 kHz band globally (WRC 2012)</a:t>
            </a:r>
          </a:p>
          <a:p>
            <a:pPr>
              <a:buClr>
                <a:srgbClr val="FF0000"/>
              </a:buClr>
            </a:pPr>
            <a:r>
              <a:rPr lang="en-GB" sz="2400" dirty="0"/>
              <a:t>Small global 5MHz band (WRC 2015)</a:t>
            </a:r>
          </a:p>
          <a:p>
            <a:pPr>
              <a:buClr>
                <a:srgbClr val="FF0000"/>
              </a:buClr>
            </a:pPr>
            <a:r>
              <a:rPr lang="en-GB" sz="2400" dirty="0"/>
              <a:t>Improvements in international roaming for radio amateurs (CEPT &amp; CITEL)</a:t>
            </a:r>
          </a:p>
          <a:p>
            <a:pPr>
              <a:buClr>
                <a:srgbClr val="FF0000"/>
              </a:buClr>
            </a:pPr>
            <a:r>
              <a:rPr lang="en-GB" sz="2400" dirty="0"/>
              <a:t>Global 50 MHz band sought at WRC 2019 – mainly affects Region 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80089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552A7-BD98-4061-82C0-330F03A2A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Other IARU work with ITU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CB8C9-A9D5-4D53-933B-5064750EB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8453" y="1726365"/>
            <a:ext cx="9584954" cy="4668713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A sector member in ITU-D (focus on emergency communications)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>
                <a:srgbClr val="FF0000"/>
              </a:buClr>
            </a:pP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Development of the Emergency Communication Handbooks and Manuals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Participation in other ITU initiatives: </a:t>
            </a:r>
          </a:p>
          <a:p>
            <a:pPr lvl="1">
              <a:buClr>
                <a:srgbClr val="FF0000"/>
              </a:buClr>
            </a:pP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Smart Sustainable Development Model</a:t>
            </a:r>
          </a:p>
          <a:p>
            <a:pPr lvl="1">
              <a:buClr>
                <a:srgbClr val="FF0000"/>
              </a:buClr>
            </a:pP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Spectrum Management Training Program</a:t>
            </a:r>
          </a:p>
          <a:p>
            <a:pPr lvl="1">
              <a:buClr>
                <a:srgbClr val="FF0000"/>
              </a:buClr>
            </a:pP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Amateur Radio Administration Courses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All to support spectrum advocacy mission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16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523" y="113403"/>
            <a:ext cx="9584954" cy="986600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IARU influence - EMC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FF0000"/>
              </a:buClr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Inclusion of EMC requirements for ELV LED lights</a:t>
            </a:r>
          </a:p>
          <a:p>
            <a:pPr lvl="0">
              <a:buClr>
                <a:srgbClr val="FF0000"/>
              </a:buClr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New Requirements for photovoltaic inverters set</a:t>
            </a:r>
          </a:p>
          <a:p>
            <a:pPr lvl="0">
              <a:buClr>
                <a:srgbClr val="FF0000"/>
              </a:buClr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PLT standard EN 50561-1 which protects amateur spectrum</a:t>
            </a:r>
          </a:p>
          <a:p>
            <a:pPr lvl="0">
              <a:buClr>
                <a:srgbClr val="FF0000"/>
              </a:buClr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Limits for Plasma-TVs below 30 MHz</a:t>
            </a:r>
          </a:p>
          <a:p>
            <a:pPr lvl="0">
              <a:buClr>
                <a:srgbClr val="FF0000"/>
              </a:buClr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Milestones in preventing spurs from WPT systems</a:t>
            </a:r>
          </a:p>
          <a:p>
            <a:pPr lvl="0">
              <a:buClr>
                <a:srgbClr val="FF0000"/>
              </a:buClr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Include requirements for amateur radio into the EMC database of CISPR</a:t>
            </a:r>
          </a:p>
          <a:p>
            <a:pPr lvl="0">
              <a:buClr>
                <a:srgbClr val="FF0000"/>
              </a:buClr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Starting a debate about multiple sources disturbances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826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2306" y="-187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t>IARU people today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100" y="1961909"/>
            <a:ext cx="946326" cy="9433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05657" y="2199163"/>
            <a:ext cx="3692165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President, Tim Ellam, VE6SH</a:t>
            </a:r>
          </a:p>
          <a:p>
            <a:endParaRPr lang="en-GB" b="1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b="1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b="1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b="1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Vice President Ole Garpestad, LA2RR</a:t>
            </a:r>
          </a:p>
          <a:p>
            <a:endParaRPr lang="en-GB" b="1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b="1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b="1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b="1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Secretary Dave Sumner, K1ZZ</a:t>
            </a:r>
            <a:endParaRPr lang="en-US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100" y="3146376"/>
            <a:ext cx="946326" cy="86403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100" y="4435805"/>
            <a:ext cx="946326" cy="90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328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0086" y="-14377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IARU people today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05655" y="2199163"/>
            <a:ext cx="4354462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President, Region 1, Don Beattie, G3BJ</a:t>
            </a:r>
          </a:p>
          <a:p>
            <a:endParaRPr lang="en-GB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President, Region 2, Ramón Santoyo, XE1KK</a:t>
            </a:r>
          </a:p>
          <a:p>
            <a:endParaRPr lang="en-GB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Chairman, Region 3, Wisnu Widjaja, YB0AZ</a:t>
            </a:r>
            <a:endParaRPr lang="en-US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99" y="1977654"/>
            <a:ext cx="1027509" cy="913692"/>
          </a:xfrm>
          <a:prstGeom prst="rect">
            <a:avLst/>
          </a:prstGeom>
        </p:spPr>
      </p:pic>
      <p:pic>
        <p:nvPicPr>
          <p:cNvPr id="8" name="Picture 7" descr="A person wearing a suit and tie smiling at the camera&#10;&#10;Description generated with very high confidence">
            <a:extLst>
              <a:ext uri="{FF2B5EF4-FFF2-40B4-BE49-F238E27FC236}">
                <a16:creationId xmlns:a16="http://schemas.microsoft.com/office/drawing/2014/main" id="{9F6E59D1-98AB-418A-BEFD-278FC29963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98" y="4602779"/>
            <a:ext cx="1027510" cy="1040740"/>
          </a:xfrm>
          <a:prstGeom prst="rect">
            <a:avLst/>
          </a:prstGeom>
        </p:spPr>
      </p:pic>
      <p:pic>
        <p:nvPicPr>
          <p:cNvPr id="9" name="Picture 8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49A31E05-3AA3-43E5-8315-9686627AF3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100" y="3186061"/>
            <a:ext cx="1027510" cy="99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26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5273" y="25168"/>
            <a:ext cx="10515600" cy="1098958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IARU covers the globe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23473" y="5730232"/>
            <a:ext cx="172529" cy="18978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36522" y="5640454"/>
            <a:ext cx="2212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2060"/>
                </a:solidFill>
              </a:rPr>
              <a:t>IARU member society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D46F940-1E70-495B-896E-9106E69AC1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8922840"/>
              </p:ext>
            </p:extLst>
          </p:nvPr>
        </p:nvGraphicFramePr>
        <p:xfrm>
          <a:off x="1631563" y="1389380"/>
          <a:ext cx="7905702" cy="42510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3" imgW="10247400" imgH="5510880" progId="">
                  <p:embed/>
                </p:oleObj>
              </mc:Choice>
              <mc:Fallback>
                <p:oleObj r:id="rId3" imgW="10247400" imgH="55108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31563" y="1389380"/>
                        <a:ext cx="7905702" cy="42510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92830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4780" y="96625"/>
            <a:ext cx="9584954" cy="986600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IARU Funding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41539" y="1956054"/>
            <a:ext cx="10515600" cy="4351338"/>
          </a:xfrm>
        </p:spPr>
        <p:txBody>
          <a:bodyPr/>
          <a:lstStyle/>
          <a:p>
            <a:pPr>
              <a:buClr>
                <a:srgbClr val="FF0000"/>
              </a:buClr>
            </a:pPr>
            <a:r>
              <a:rPr lang="en-GB" dirty="0"/>
              <a:t>Fees paid to Regional organisation based on number of amateur licences. </a:t>
            </a:r>
            <a:r>
              <a:rPr lang="en-GB" dirty="0" err="1"/>
              <a:t>eg</a:t>
            </a:r>
            <a:r>
              <a:rPr lang="en-GB" dirty="0"/>
              <a:t> Region 1: 1.8 CHF (£ 1.30) per society member</a:t>
            </a:r>
          </a:p>
          <a:p>
            <a:pPr>
              <a:buClr>
                <a:srgbClr val="FF0000"/>
              </a:buClr>
            </a:pPr>
            <a:r>
              <a:rPr lang="en-GB" dirty="0"/>
              <a:t>10% of that income goes from Regions to fund the IS</a:t>
            </a:r>
          </a:p>
          <a:p>
            <a:pPr>
              <a:buClr>
                <a:srgbClr val="FF0000"/>
              </a:buClr>
            </a:pPr>
            <a:r>
              <a:rPr lang="en-GB" dirty="0"/>
              <a:t>ARRL provides significant additional funding to the IS</a:t>
            </a:r>
          </a:p>
          <a:p>
            <a:pPr>
              <a:buClr>
                <a:srgbClr val="FF0000"/>
              </a:buClr>
            </a:pPr>
            <a:r>
              <a:rPr lang="en-GB" dirty="0"/>
              <a:t>Funding is under stress with reduced income and increased demands on IARU</a:t>
            </a:r>
          </a:p>
          <a:p>
            <a:pPr>
              <a:buClr>
                <a:srgbClr val="FF0000"/>
              </a:buClr>
            </a:pPr>
            <a:r>
              <a:rPr lang="en-GB" dirty="0"/>
              <a:t>12 societies provide 82% of the funding in Region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5764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99730" y="187738"/>
            <a:ext cx="9584954" cy="986600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IARU Region 1 Societies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0000"/>
              </a:buClr>
            </a:pPr>
            <a:endParaRPr lang="en-GB" b="1" dirty="0">
              <a:solidFill>
                <a:srgbClr val="000099"/>
              </a:solidFill>
              <a:latin typeface="Franklin Gothic Medium" panose="020B06030201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GB" dirty="0"/>
              <a:t>Europe:  				54</a:t>
            </a:r>
          </a:p>
          <a:p>
            <a:pPr>
              <a:buClr>
                <a:srgbClr val="FF0000"/>
              </a:buClr>
            </a:pPr>
            <a:r>
              <a:rPr lang="en-GB" dirty="0"/>
              <a:t>Africa:  				35*</a:t>
            </a:r>
          </a:p>
          <a:p>
            <a:pPr>
              <a:buClr>
                <a:srgbClr val="FF0000"/>
              </a:buClr>
            </a:pPr>
            <a:r>
              <a:rPr lang="en-GB" dirty="0"/>
              <a:t>Middle East and N Asia:  	12*</a:t>
            </a:r>
          </a:p>
          <a:p>
            <a:pPr>
              <a:buClr>
                <a:srgbClr val="FF0000"/>
              </a:buClr>
            </a:pPr>
            <a:endParaRPr lang="en-GB" dirty="0"/>
          </a:p>
          <a:p>
            <a:pPr marL="0" indent="0">
              <a:buClr>
                <a:srgbClr val="FF0000"/>
              </a:buClr>
              <a:buNone/>
            </a:pPr>
            <a:r>
              <a:rPr lang="en-GB" dirty="0"/>
              <a:t>* A small number temporarily suspended due to lack of activity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2535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011" y="469783"/>
            <a:ext cx="9144000" cy="767476"/>
          </a:xfrm>
        </p:spPr>
        <p:txBody>
          <a:bodyPr>
            <a:no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Amateur Radio spectrum today</a:t>
            </a:r>
            <a:endParaRPr lang="en-US" sz="4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8652" y="3045174"/>
            <a:ext cx="6744790" cy="551607"/>
          </a:xfrm>
        </p:spPr>
        <p:txBody>
          <a:bodyPr>
            <a:noAutofit/>
          </a:bodyPr>
          <a:lstStyle/>
          <a:p>
            <a:r>
              <a:rPr lang="en-GB" sz="4400" b="1" dirty="0"/>
              <a:t>How we work for your interests</a:t>
            </a:r>
          </a:p>
        </p:txBody>
      </p:sp>
    </p:spTree>
    <p:extLst>
      <p:ext uri="{BB962C8B-B14F-4D97-AF65-F5344CB8AC3E}">
        <p14:creationId xmlns:p14="http://schemas.microsoft.com/office/powerpoint/2010/main" val="12664523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002" y="-6632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IARU relationships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92615" y="1690690"/>
            <a:ext cx="2406770" cy="940279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38200" y="3035597"/>
            <a:ext cx="2406770" cy="940279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892615" y="3035599"/>
            <a:ext cx="2406770" cy="940279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947030" y="3035599"/>
            <a:ext cx="2406770" cy="940279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>
            <a:stCxn id="2" idx="2"/>
            <a:endCxn id="10" idx="0"/>
          </p:cNvCxnSpPr>
          <p:nvPr/>
        </p:nvCxnSpPr>
        <p:spPr>
          <a:xfrm>
            <a:off x="6096000" y="2630967"/>
            <a:ext cx="0" cy="404630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041585" y="2833282"/>
            <a:ext cx="8108830" cy="0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9" idx="0"/>
          </p:cNvCxnSpPr>
          <p:nvPr/>
        </p:nvCxnSpPr>
        <p:spPr>
          <a:xfrm>
            <a:off x="2041585" y="2833284"/>
            <a:ext cx="0" cy="202315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150415" y="2824498"/>
            <a:ext cx="0" cy="202315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838200" y="4857750"/>
            <a:ext cx="10515600" cy="571500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042625" y="4954089"/>
            <a:ext cx="9968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Member Societies     </a:t>
            </a:r>
            <a:r>
              <a:rPr lang="en-GB" b="1" dirty="0">
                <a:solidFill>
                  <a:srgbClr val="FF0000"/>
                </a:solidFill>
              </a:rPr>
              <a:t>RTO,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>
                <a:solidFill>
                  <a:srgbClr val="FF0000"/>
                </a:solidFill>
              </a:rPr>
              <a:t>National Regulators &amp; National Standards Organisations (with IARU support)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" name="Arrow: Down 18"/>
          <p:cNvSpPr/>
          <p:nvPr/>
        </p:nvSpPr>
        <p:spPr>
          <a:xfrm rot="10800000">
            <a:off x="1799269" y="3975876"/>
            <a:ext cx="484632" cy="881874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Down 19"/>
          <p:cNvSpPr/>
          <p:nvPr/>
        </p:nvSpPr>
        <p:spPr>
          <a:xfrm rot="10800000">
            <a:off x="5858803" y="3985365"/>
            <a:ext cx="484632" cy="881874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Down 20"/>
          <p:cNvSpPr/>
          <p:nvPr/>
        </p:nvSpPr>
        <p:spPr>
          <a:xfrm rot="10800000">
            <a:off x="9918337" y="3994854"/>
            <a:ext cx="484632" cy="881874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042625" y="3054928"/>
            <a:ext cx="20372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Region 1 – Europe, </a:t>
            </a:r>
          </a:p>
          <a:p>
            <a:r>
              <a:rPr lang="en-GB" b="1" dirty="0">
                <a:solidFill>
                  <a:srgbClr val="002060"/>
                </a:solidFill>
              </a:rPr>
              <a:t>Africa, Middle East,</a:t>
            </a:r>
          </a:p>
          <a:p>
            <a:r>
              <a:rPr lang="en-GB" b="1" dirty="0">
                <a:solidFill>
                  <a:srgbClr val="002060"/>
                </a:solidFill>
              </a:rPr>
              <a:t>N Asia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78511" y="3237911"/>
            <a:ext cx="2109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Region 2 – Americas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25246" y="3235476"/>
            <a:ext cx="2311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Region 3 – Asia-Pacific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63065" y="1976163"/>
            <a:ext cx="2517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International Secretariat</a:t>
            </a:r>
          </a:p>
          <a:p>
            <a:pPr algn="ctr"/>
            <a:r>
              <a:rPr lang="en-GB" b="1" dirty="0">
                <a:solidFill>
                  <a:srgbClr val="FF0000"/>
                </a:solidFill>
              </a:rPr>
              <a:t>ITU and CISPR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42268" y="2842071"/>
            <a:ext cx="101162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ITU</a:t>
            </a:r>
          </a:p>
          <a:p>
            <a:r>
              <a:rPr lang="en-GB" b="1" dirty="0">
                <a:solidFill>
                  <a:srgbClr val="FF0000"/>
                </a:solidFill>
              </a:rPr>
              <a:t>CEPT</a:t>
            </a:r>
          </a:p>
          <a:p>
            <a:r>
              <a:rPr lang="en-GB" b="1" dirty="0">
                <a:solidFill>
                  <a:srgbClr val="FF0000"/>
                </a:solidFill>
              </a:rPr>
              <a:t>ATU</a:t>
            </a:r>
          </a:p>
          <a:p>
            <a:r>
              <a:rPr lang="en-GB" b="1" dirty="0">
                <a:solidFill>
                  <a:srgbClr val="FF0000"/>
                </a:solidFill>
              </a:rPr>
              <a:t>ASMG</a:t>
            </a:r>
          </a:p>
          <a:p>
            <a:r>
              <a:rPr lang="en-GB" b="1" dirty="0">
                <a:solidFill>
                  <a:srgbClr val="FF0000"/>
                </a:solidFill>
              </a:rPr>
              <a:t>RCC</a:t>
            </a:r>
          </a:p>
          <a:p>
            <a:r>
              <a:rPr lang="en-GB" b="1" dirty="0">
                <a:solidFill>
                  <a:srgbClr val="FF0000"/>
                </a:solidFill>
              </a:rPr>
              <a:t>CENELEC</a:t>
            </a:r>
          </a:p>
          <a:p>
            <a:r>
              <a:rPr lang="en-GB" b="1" dirty="0">
                <a:solidFill>
                  <a:srgbClr val="FF0000"/>
                </a:solidFill>
              </a:rPr>
              <a:t>ETSI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99387" y="3349095"/>
            <a:ext cx="6912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ITU</a:t>
            </a:r>
          </a:p>
          <a:p>
            <a:r>
              <a:rPr lang="en-GB" b="1" dirty="0">
                <a:solidFill>
                  <a:srgbClr val="FF0000"/>
                </a:solidFill>
              </a:rPr>
              <a:t>CITEL</a:t>
            </a:r>
            <a:endParaRPr lang="en-US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355137" y="3348523"/>
            <a:ext cx="560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ITU</a:t>
            </a:r>
          </a:p>
          <a:p>
            <a:r>
              <a:rPr lang="en-GB" b="1" dirty="0">
                <a:solidFill>
                  <a:srgbClr val="FF0000"/>
                </a:solidFill>
              </a:rPr>
              <a:t>APT</a:t>
            </a:r>
            <a:endParaRPr lang="en-US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7048502" y="3558640"/>
            <a:ext cx="280433" cy="1130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cxnSpLocks/>
          </p:cNvCxnSpPr>
          <p:nvPr/>
        </p:nvCxnSpPr>
        <p:spPr>
          <a:xfrm>
            <a:off x="8840373" y="3558642"/>
            <a:ext cx="303629" cy="11304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948854D-52E9-494C-A9D4-3E67D39C093E}"/>
              </a:ext>
            </a:extLst>
          </p:cNvPr>
          <p:cNvCxnSpPr/>
          <p:nvPr/>
        </p:nvCxnSpPr>
        <p:spPr>
          <a:xfrm flipV="1">
            <a:off x="3020842" y="3753664"/>
            <a:ext cx="280433" cy="1130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07376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Spectrum is in demand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91341" y="1801866"/>
            <a:ext cx="9584954" cy="4668713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Three ways IARU might make progress:</a:t>
            </a:r>
          </a:p>
          <a:p>
            <a:pPr marL="0" indent="0">
              <a:buNone/>
            </a:pPr>
            <a:endParaRPr lang="en-GB" dirty="0"/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en-GB" dirty="0"/>
              <a:t>New spectrum acquisition </a:t>
            </a: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en-GB" dirty="0"/>
              <a:t>Spectrum consolidation – rationalising the amateur allocations across the world ( 1.8 MHz, 7 MHz, 50 MHz)</a:t>
            </a: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en-GB" dirty="0"/>
              <a:t>Spectrum retention – keeping what we have today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8915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81529" y="130181"/>
            <a:ext cx="9584954" cy="986600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How does IARU work?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70548" y="1883635"/>
            <a:ext cx="9803589" cy="435133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Clr>
                <a:srgbClr val="FF0000"/>
              </a:buClr>
            </a:pPr>
            <a:r>
              <a:rPr lang="en-GB" sz="2400" dirty="0"/>
              <a:t>A small group of “expert consultants” – all volunteers – work together in a globally coordinated way to:</a:t>
            </a:r>
          </a:p>
          <a:p>
            <a:pPr lvl="1">
              <a:lnSpc>
                <a:spcPct val="110000"/>
              </a:lnSpc>
              <a:buClr>
                <a:srgbClr val="FF0000"/>
              </a:buClr>
            </a:pPr>
            <a:r>
              <a:rPr lang="en-GB" sz="2000" dirty="0"/>
              <a:t>Develop the IARU strategy for each WRC</a:t>
            </a:r>
          </a:p>
          <a:p>
            <a:pPr lvl="1">
              <a:lnSpc>
                <a:spcPct val="110000"/>
              </a:lnSpc>
              <a:buClr>
                <a:srgbClr val="FF0000"/>
              </a:buClr>
            </a:pPr>
            <a:r>
              <a:rPr lang="en-GB" sz="2000" dirty="0"/>
              <a:t>Seek support from national regulators (through national member societies)</a:t>
            </a:r>
          </a:p>
          <a:p>
            <a:pPr lvl="1">
              <a:lnSpc>
                <a:spcPct val="110000"/>
              </a:lnSpc>
              <a:buClr>
                <a:srgbClr val="FF0000"/>
              </a:buClr>
            </a:pPr>
            <a:r>
              <a:rPr lang="en-GB" sz="2000" dirty="0"/>
              <a:t>Coordinate the IARU strategies towards each RTO</a:t>
            </a:r>
          </a:p>
          <a:p>
            <a:pPr lvl="1">
              <a:lnSpc>
                <a:spcPct val="110000"/>
              </a:lnSpc>
              <a:buClr>
                <a:srgbClr val="FF0000"/>
              </a:buClr>
            </a:pPr>
            <a:r>
              <a:rPr lang="en-GB" sz="2000" dirty="0"/>
              <a:t>Respond to inputs from national administrations in RTOs and ITU</a:t>
            </a:r>
          </a:p>
          <a:p>
            <a:pPr>
              <a:lnSpc>
                <a:spcPct val="110000"/>
              </a:lnSpc>
              <a:buClr>
                <a:srgbClr val="FF0000"/>
              </a:buClr>
            </a:pPr>
            <a:r>
              <a:rPr lang="en-GB" sz="2400" dirty="0"/>
              <a:t>….with the objective of securing agreement in each RTO </a:t>
            </a:r>
            <a:r>
              <a:rPr lang="en-GB" sz="2400" i="1" dirty="0"/>
              <a:t>before</a:t>
            </a:r>
            <a:r>
              <a:rPr lang="en-GB" sz="2400" dirty="0"/>
              <a:t> the WRC is held. “Think global – act local”</a:t>
            </a:r>
            <a:endParaRPr lang="en-US" sz="2400" dirty="0"/>
          </a:p>
          <a:p>
            <a:pPr>
              <a:lnSpc>
                <a:spcPct val="110000"/>
              </a:lnSpc>
              <a:buClr>
                <a:srgbClr val="FF0000"/>
              </a:buClr>
            </a:pPr>
            <a:r>
              <a:rPr lang="en-GB" sz="2400" dirty="0"/>
              <a:t>WRCs work by consensus, not voting – one administration can block anything</a:t>
            </a:r>
          </a:p>
        </p:txBody>
      </p:sp>
    </p:spTree>
    <p:extLst>
      <p:ext uri="{BB962C8B-B14F-4D97-AF65-F5344CB8AC3E}">
        <p14:creationId xmlns:p14="http://schemas.microsoft.com/office/powerpoint/2010/main" val="876971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19744" y="79847"/>
            <a:ext cx="8551877" cy="986600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How coordination works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00263" y="1824912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</a:pPr>
            <a:r>
              <a:rPr lang="en-GB" dirty="0"/>
              <a:t>Administrative Council develops strategy with expert consultants and agrees with Regions</a:t>
            </a:r>
          </a:p>
          <a:p>
            <a:pPr>
              <a:buClr>
                <a:srgbClr val="FF0000"/>
              </a:buClr>
            </a:pPr>
            <a:r>
              <a:rPr lang="en-GB" dirty="0"/>
              <a:t>Work plan developed for each RTO and papers prepared for submission</a:t>
            </a:r>
          </a:p>
          <a:p>
            <a:pPr>
              <a:buClr>
                <a:srgbClr val="FF0000"/>
              </a:buClr>
            </a:pPr>
            <a:r>
              <a:rPr lang="en-GB" dirty="0"/>
              <a:t>Member Societies seek support from their administrations to the IARU proposals</a:t>
            </a:r>
          </a:p>
          <a:p>
            <a:pPr>
              <a:buClr>
                <a:srgbClr val="FF0000"/>
              </a:buClr>
            </a:pPr>
            <a:r>
              <a:rPr lang="en-GB" dirty="0"/>
              <a:t>Series of studies and counter-proposals from administrations</a:t>
            </a:r>
          </a:p>
          <a:p>
            <a:pPr>
              <a:buClr>
                <a:srgbClr val="FF0000"/>
              </a:buClr>
            </a:pPr>
            <a:r>
              <a:rPr lang="en-GB" dirty="0"/>
              <a:t>Hopefully eventual support for IARU position</a:t>
            </a:r>
          </a:p>
          <a:p>
            <a:pPr>
              <a:buClr>
                <a:srgbClr val="FF0000"/>
              </a:buClr>
            </a:pPr>
            <a:r>
              <a:rPr lang="en-GB" dirty="0"/>
              <a:t>Discussions in ITU continue in parallel – various working parties</a:t>
            </a:r>
          </a:p>
          <a:p>
            <a:pPr>
              <a:buClr>
                <a:srgbClr val="FF0000"/>
              </a:buClr>
            </a:pPr>
            <a:r>
              <a:rPr lang="en-GB" dirty="0"/>
              <a:t>Final resolution at a WRC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031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8809" y="-9369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Achieving agreement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14525" y="1860514"/>
            <a:ext cx="2343150" cy="1028700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14525" y="3354093"/>
            <a:ext cx="2343150" cy="1028700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4525" y="4847672"/>
            <a:ext cx="2343150" cy="1028700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5465" y="2051698"/>
            <a:ext cx="1680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ITU working parties </a:t>
            </a:r>
          </a:p>
          <a:p>
            <a:r>
              <a:rPr lang="en-GB" sz="1400" b="1" dirty="0">
                <a:solidFill>
                  <a:srgbClr val="002060"/>
                </a:solidFill>
              </a:rPr>
              <a:t>and WRC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48281" y="3545278"/>
            <a:ext cx="16927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RTOs - study groups </a:t>
            </a:r>
          </a:p>
          <a:p>
            <a:r>
              <a:rPr lang="en-GB" sz="1400" b="1" dirty="0">
                <a:solidFill>
                  <a:srgbClr val="002060"/>
                </a:solidFill>
              </a:rPr>
              <a:t>and plenary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55467" y="5208135"/>
            <a:ext cx="20300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National administrations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1" name="Arrow: Right 10"/>
          <p:cNvSpPr/>
          <p:nvPr/>
        </p:nvSpPr>
        <p:spPr>
          <a:xfrm rot="10800000">
            <a:off x="4398615" y="5119705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99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76925" y="5119705"/>
            <a:ext cx="5638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Member Societies discuss proposals with administrations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3" name="Arrow: Right 12"/>
          <p:cNvSpPr/>
          <p:nvPr/>
        </p:nvSpPr>
        <p:spPr>
          <a:xfrm rot="10800000">
            <a:off x="4398614" y="3626127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99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76925" y="3699166"/>
            <a:ext cx="5627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IARU Regional expert consultants present IARU proposals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5" name="Arrow: Right 14"/>
          <p:cNvSpPr/>
          <p:nvPr/>
        </p:nvSpPr>
        <p:spPr>
          <a:xfrm rot="10800000">
            <a:off x="4398613" y="2132548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99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76927" y="2204319"/>
            <a:ext cx="499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IARU proposals to ITU via national administrations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7" name="Arrow: Down 16"/>
          <p:cNvSpPr/>
          <p:nvPr/>
        </p:nvSpPr>
        <p:spPr>
          <a:xfrm rot="10800000">
            <a:off x="2804286" y="4382593"/>
            <a:ext cx="484632" cy="44477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18" name="Arrow: Down 17"/>
          <p:cNvSpPr/>
          <p:nvPr/>
        </p:nvSpPr>
        <p:spPr>
          <a:xfrm rot="10800000">
            <a:off x="2804286" y="2907472"/>
            <a:ext cx="484632" cy="44477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4539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4780" y="96625"/>
            <a:ext cx="9584954" cy="986600"/>
          </a:xfrm>
        </p:spPr>
        <p:txBody>
          <a:bodyPr>
            <a:normAutofit/>
          </a:bodyPr>
          <a:lstStyle/>
          <a:p>
            <a:pPr algn="ctr">
              <a:buClr>
                <a:srgbClr val="FF0000"/>
              </a:buClr>
            </a:pP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A long process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r>
              <a:rPr lang="en-GB" b="1" dirty="0"/>
              <a:t>ITU WRC			4 weeks each WRC</a:t>
            </a:r>
          </a:p>
          <a:p>
            <a:pPr>
              <a:buClr>
                <a:srgbClr val="FF0000"/>
              </a:buClr>
            </a:pPr>
            <a:r>
              <a:rPr lang="en-GB" b="1" dirty="0"/>
              <a:t>ITU WP5A			4 weeks each year</a:t>
            </a:r>
          </a:p>
          <a:p>
            <a:pPr>
              <a:buClr>
                <a:srgbClr val="FF0000"/>
              </a:buClr>
            </a:pPr>
            <a:r>
              <a:rPr lang="en-GB" b="1" dirty="0"/>
              <a:t>ITU CPM			2 weeks each WRC cycle</a:t>
            </a:r>
          </a:p>
          <a:p>
            <a:pPr>
              <a:buClr>
                <a:srgbClr val="FF0000"/>
              </a:buClr>
            </a:pPr>
            <a:r>
              <a:rPr lang="en-GB" b="1" dirty="0"/>
              <a:t>CEPT ECC		</a:t>
            </a:r>
          </a:p>
          <a:p>
            <a:pPr>
              <a:buClr>
                <a:srgbClr val="FF0000"/>
              </a:buClr>
            </a:pPr>
            <a:r>
              <a:rPr lang="en-GB" b="1" dirty="0"/>
              <a:t>CEPT WGFM</a:t>
            </a:r>
          </a:p>
          <a:p>
            <a:pPr>
              <a:buClr>
                <a:srgbClr val="FF0000"/>
              </a:buClr>
            </a:pPr>
            <a:r>
              <a:rPr lang="en-GB" b="1" dirty="0"/>
              <a:t>CEPT CPG</a:t>
            </a:r>
          </a:p>
          <a:p>
            <a:pPr>
              <a:buClr>
                <a:srgbClr val="FF0000"/>
              </a:buClr>
            </a:pPr>
            <a:r>
              <a:rPr lang="en-GB" b="1" dirty="0"/>
              <a:t>CEPT PTA</a:t>
            </a:r>
          </a:p>
          <a:p>
            <a:pPr>
              <a:buClr>
                <a:srgbClr val="FF0000"/>
              </a:buClr>
            </a:pPr>
            <a:r>
              <a:rPr lang="en-GB" b="1" dirty="0"/>
              <a:t>CEPT PTD</a:t>
            </a:r>
          </a:p>
          <a:p>
            <a:pPr>
              <a:buClr>
                <a:srgbClr val="FF0000"/>
              </a:buClr>
            </a:pPr>
            <a:r>
              <a:rPr lang="en-GB" b="1" dirty="0"/>
              <a:t>Other sub-groups	As required</a:t>
            </a:r>
          </a:p>
          <a:p>
            <a:pPr>
              <a:buClr>
                <a:srgbClr val="FF0000"/>
              </a:buClr>
            </a:pPr>
            <a:endParaRPr lang="en-US" b="1" dirty="0"/>
          </a:p>
        </p:txBody>
      </p:sp>
      <p:sp>
        <p:nvSpPr>
          <p:cNvPr id="6" name="Right Brace 5"/>
          <p:cNvSpPr/>
          <p:nvPr/>
        </p:nvSpPr>
        <p:spPr>
          <a:xfrm>
            <a:off x="3858772" y="3116424"/>
            <a:ext cx="533452" cy="2456298"/>
          </a:xfrm>
          <a:prstGeom prst="rightBrac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285750" indent="-285750" algn="ctr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>
              <a:solidFill>
                <a:srgbClr val="0000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76896" y="4166195"/>
            <a:ext cx="4193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en-GB" sz="2800" b="1" dirty="0">
                <a:solidFill>
                  <a:srgbClr val="000099"/>
                </a:solidFill>
              </a:rPr>
              <a:t>  	</a:t>
            </a:r>
            <a:r>
              <a:rPr lang="en-GB" sz="2800" b="1" dirty="0">
                <a:solidFill>
                  <a:srgbClr val="002060"/>
                </a:solidFill>
              </a:rPr>
              <a:t>12+ weeks each year</a:t>
            </a:r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6378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158" y="1306385"/>
            <a:ext cx="8241310" cy="49815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FB4588-BA15-4913-87BB-1CE97C861D6E}"/>
              </a:ext>
            </a:extLst>
          </p:cNvPr>
          <p:cNvSpPr txBox="1"/>
          <p:nvPr/>
        </p:nvSpPr>
        <p:spPr>
          <a:xfrm>
            <a:off x="351956" y="3797184"/>
            <a:ext cx="25807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002060"/>
                </a:solidFill>
              </a:rPr>
              <a:t>Another</a:t>
            </a:r>
            <a:r>
              <a:rPr lang="en-GB" sz="3200" b="1" dirty="0"/>
              <a:t> view </a:t>
            </a:r>
          </a:p>
          <a:p>
            <a:r>
              <a:rPr lang="en-GB" sz="3200" b="1" dirty="0">
                <a:solidFill>
                  <a:srgbClr val="002060"/>
                </a:solidFill>
              </a:rPr>
              <a:t>of WRC 2015</a:t>
            </a:r>
          </a:p>
        </p:txBody>
      </p:sp>
    </p:spTree>
    <p:extLst>
      <p:ext uri="{BB962C8B-B14F-4D97-AF65-F5344CB8AC3E}">
        <p14:creationId xmlns:p14="http://schemas.microsoft.com/office/powerpoint/2010/main" val="25683276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WRC-15 – some statistics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00398" y="1625697"/>
            <a:ext cx="9584954" cy="4668713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endParaRPr lang="en-GB" sz="3200" b="1" dirty="0">
              <a:solidFill>
                <a:srgbClr val="0000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</a:pP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3079 – total delegates</a:t>
            </a:r>
          </a:p>
          <a:p>
            <a:pPr>
              <a:buClr>
                <a:srgbClr val="FF0000"/>
              </a:buClr>
            </a:pP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162 – number of countries represented</a:t>
            </a:r>
          </a:p>
          <a:p>
            <a:pPr>
              <a:buClr>
                <a:srgbClr val="FF0000"/>
              </a:buClr>
            </a:pP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170 – largest delegation</a:t>
            </a:r>
          </a:p>
          <a:p>
            <a:pPr>
              <a:buClr>
                <a:srgbClr val="FF0000"/>
              </a:buClr>
            </a:pP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6am – latest finish to Plenary meeting</a:t>
            </a:r>
          </a:p>
          <a:p>
            <a:pPr>
              <a:buClr>
                <a:srgbClr val="FF0000"/>
              </a:buClr>
            </a:pP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9am – start time later the same morning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CDF7A-AC14-4B4F-A8C8-FB907ABC4306}" type="slidenum">
              <a:rPr lang="en-GB" altLang="en-US"/>
              <a:pPr/>
              <a:t>34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3169003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latin typeface="Franklin Gothic Medium" panose="020B0603020102020204" pitchFamily="34" charset="0"/>
              </a:rPr>
              <a:t>Achieving agreement - EMC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609" y="2088403"/>
            <a:ext cx="714375" cy="7143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1920" y="2012203"/>
            <a:ext cx="1828800" cy="790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55524" y="3691577"/>
            <a:ext cx="1034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CISPR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11922" y="3975692"/>
            <a:ext cx="2593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National standardisation </a:t>
            </a:r>
          </a:p>
          <a:p>
            <a:r>
              <a:rPr lang="en-GB" b="1" dirty="0">
                <a:solidFill>
                  <a:srgbClr val="002060"/>
                </a:solidFill>
              </a:rPr>
              <a:t>bodies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43472" y="5295121"/>
            <a:ext cx="2420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IARU Member Societies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01360" y="5218177"/>
            <a:ext cx="9348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IARU</a:t>
            </a:r>
            <a:endParaRPr lang="en-US" sz="2800" b="1" dirty="0">
              <a:solidFill>
                <a:srgbClr val="002060"/>
              </a:solidFill>
            </a:endParaRPr>
          </a:p>
        </p:txBody>
      </p:sp>
      <p:cxnSp>
        <p:nvCxnSpPr>
          <p:cNvPr id="9" name="Straight Arrow Connector 8"/>
          <p:cNvCxnSpPr>
            <a:cxnSpLocks/>
            <a:stCxn id="8" idx="0"/>
            <a:endCxn id="5" idx="2"/>
          </p:cNvCxnSpPr>
          <p:nvPr/>
        </p:nvCxnSpPr>
        <p:spPr>
          <a:xfrm flipV="1">
            <a:off x="5868796" y="4214797"/>
            <a:ext cx="3857" cy="100338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5" idx="3"/>
          </p:cNvCxnSpPr>
          <p:nvPr/>
        </p:nvCxnSpPr>
        <p:spPr>
          <a:xfrm flipH="1" flipV="1">
            <a:off x="6389781" y="3953187"/>
            <a:ext cx="1622141" cy="26161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0"/>
          </p:cNvCxnSpPr>
          <p:nvPr/>
        </p:nvCxnSpPr>
        <p:spPr>
          <a:xfrm flipH="1" flipV="1">
            <a:off x="5868796" y="2880695"/>
            <a:ext cx="3857" cy="81088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cxnSpLocks/>
            <a:endCxn id="4" idx="2"/>
          </p:cNvCxnSpPr>
          <p:nvPr/>
        </p:nvCxnSpPr>
        <p:spPr>
          <a:xfrm flipV="1">
            <a:off x="8926320" y="2802778"/>
            <a:ext cx="0" cy="114614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8926320" y="4595254"/>
            <a:ext cx="0" cy="77681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389781" y="5479787"/>
            <a:ext cx="1503527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ETSI Logo">
            <a:extLst>
              <a:ext uri="{FF2B5EF4-FFF2-40B4-BE49-F238E27FC236}">
                <a16:creationId xmlns:a16="http://schemas.microsoft.com/office/drawing/2014/main" id="{FFBA7A41-BEFC-4037-B4E9-4EB94748B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607" y="5295121"/>
            <a:ext cx="1514475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C2E3FD2-0561-4403-A6D6-9EC000A8E505}"/>
              </a:ext>
            </a:extLst>
          </p:cNvPr>
          <p:cNvCxnSpPr>
            <a:cxnSpLocks/>
          </p:cNvCxnSpPr>
          <p:nvPr/>
        </p:nvCxnSpPr>
        <p:spPr>
          <a:xfrm flipH="1">
            <a:off x="4600525" y="5479787"/>
            <a:ext cx="754999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9A00254-1CD9-4DA3-9D1B-ADB9DC5CBE82}"/>
              </a:ext>
            </a:extLst>
          </p:cNvPr>
          <p:cNvCxnSpPr>
            <a:cxnSpLocks/>
          </p:cNvCxnSpPr>
          <p:nvPr/>
        </p:nvCxnSpPr>
        <p:spPr>
          <a:xfrm flipV="1">
            <a:off x="4397507" y="4214797"/>
            <a:ext cx="1206341" cy="100338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80466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23122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The simple view of CEPT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38702" y="2009775"/>
            <a:ext cx="2162175" cy="1047750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6087" y="3344568"/>
            <a:ext cx="2162175" cy="1047750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28601" y="3344568"/>
            <a:ext cx="2162175" cy="1047750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931113" y="3344568"/>
            <a:ext cx="2162175" cy="1047750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533625" y="3344568"/>
            <a:ext cx="2162175" cy="1047750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38700" y="2271063"/>
            <a:ext cx="22524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Electronic Communications </a:t>
            </a:r>
          </a:p>
          <a:p>
            <a:r>
              <a:rPr lang="en-GB" sz="1400" b="1" dirty="0">
                <a:solidFill>
                  <a:srgbClr val="002060"/>
                </a:solidFill>
              </a:rPr>
              <a:t>Committee - ECC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3122" y="3603691"/>
            <a:ext cx="1992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WG FM</a:t>
            </a:r>
          </a:p>
          <a:p>
            <a:r>
              <a:rPr lang="en-GB" sz="1400" b="1" dirty="0">
                <a:solidFill>
                  <a:srgbClr val="002060"/>
                </a:solidFill>
              </a:rPr>
              <a:t>Frequency Management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12647" y="3603691"/>
            <a:ext cx="1819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WG SE</a:t>
            </a:r>
          </a:p>
          <a:p>
            <a:r>
              <a:rPr lang="en-GB" sz="1400" b="1" dirty="0">
                <a:solidFill>
                  <a:srgbClr val="002060"/>
                </a:solidFill>
              </a:rPr>
              <a:t>Spectrum Engineering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6000" y="3603691"/>
            <a:ext cx="1952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Conference preparatory</a:t>
            </a:r>
          </a:p>
          <a:p>
            <a:r>
              <a:rPr lang="en-GB" sz="1400" b="1" dirty="0">
                <a:solidFill>
                  <a:srgbClr val="002060"/>
                </a:solidFill>
              </a:rPr>
              <a:t>Group - CPG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964940" y="4644736"/>
            <a:ext cx="2162175" cy="1047750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68011" y="5019549"/>
            <a:ext cx="15978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Four Project Teams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29174" y="3658992"/>
            <a:ext cx="1281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Project Team 1</a:t>
            </a:r>
          </a:p>
          <a:p>
            <a:r>
              <a:rPr lang="en-GB" sz="1400" b="1" dirty="0">
                <a:solidFill>
                  <a:srgbClr val="002060"/>
                </a:solidFill>
              </a:rPr>
              <a:t>Mobile (IMT)</a:t>
            </a:r>
            <a:endParaRPr lang="en-US" sz="1400" b="1" dirty="0">
              <a:solidFill>
                <a:srgbClr val="00206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1807173" y="3238500"/>
            <a:ext cx="7898802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2" idx="2"/>
          </p:cNvCxnSpPr>
          <p:nvPr/>
        </p:nvCxnSpPr>
        <p:spPr>
          <a:xfrm flipV="1">
            <a:off x="5919789" y="3057525"/>
            <a:ext cx="1" cy="19050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cxnSpLocks/>
          </p:cNvCxnSpPr>
          <p:nvPr/>
        </p:nvCxnSpPr>
        <p:spPr>
          <a:xfrm flipH="1" flipV="1">
            <a:off x="4398365" y="3238500"/>
            <a:ext cx="1" cy="99784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cxnSpLocks/>
          </p:cNvCxnSpPr>
          <p:nvPr/>
        </p:nvCxnSpPr>
        <p:spPr>
          <a:xfrm flipH="1" flipV="1">
            <a:off x="1795855" y="3238502"/>
            <a:ext cx="1" cy="102753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cxnSpLocks/>
          </p:cNvCxnSpPr>
          <p:nvPr/>
        </p:nvCxnSpPr>
        <p:spPr>
          <a:xfrm>
            <a:off x="7053150" y="3248025"/>
            <a:ext cx="0" cy="9525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cxnSpLocks/>
          </p:cNvCxnSpPr>
          <p:nvPr/>
        </p:nvCxnSpPr>
        <p:spPr>
          <a:xfrm>
            <a:off x="9705975" y="3248025"/>
            <a:ext cx="0" cy="7620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cxnSpLocks/>
          </p:cNvCxnSpPr>
          <p:nvPr/>
        </p:nvCxnSpPr>
        <p:spPr>
          <a:xfrm>
            <a:off x="7000373" y="4385057"/>
            <a:ext cx="0" cy="253068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714765" y="4644736"/>
            <a:ext cx="2162175" cy="1047750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343416" y="4644736"/>
            <a:ext cx="2162175" cy="1047750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cxnSp>
        <p:nvCxnSpPr>
          <p:cNvPr id="55" name="Straight Connector 54"/>
          <p:cNvCxnSpPr>
            <a:cxnSpLocks/>
          </p:cNvCxnSpPr>
          <p:nvPr/>
        </p:nvCxnSpPr>
        <p:spPr>
          <a:xfrm>
            <a:off x="4371725" y="4358543"/>
            <a:ext cx="1" cy="316191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cxnSpLocks/>
            <a:stCxn id="11" idx="2"/>
            <a:endCxn id="53" idx="0"/>
          </p:cNvCxnSpPr>
          <p:nvPr/>
        </p:nvCxnSpPr>
        <p:spPr>
          <a:xfrm flipH="1">
            <a:off x="1795853" y="4392318"/>
            <a:ext cx="11322" cy="252418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111843" y="5019547"/>
            <a:ext cx="10231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Sub-groups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873399" y="5029722"/>
            <a:ext cx="10231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Sub-groups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65" name="Star: 5 Points 64"/>
          <p:cNvSpPr/>
          <p:nvPr/>
        </p:nvSpPr>
        <p:spPr>
          <a:xfrm>
            <a:off x="4996290" y="4701248"/>
            <a:ext cx="409575" cy="391824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66" name="Star: 5 Points 65"/>
          <p:cNvSpPr/>
          <p:nvPr/>
        </p:nvSpPr>
        <p:spPr>
          <a:xfrm>
            <a:off x="7593629" y="3920602"/>
            <a:ext cx="409575" cy="39182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67" name="Star: 5 Points 66"/>
          <p:cNvSpPr/>
          <p:nvPr/>
        </p:nvSpPr>
        <p:spPr>
          <a:xfrm>
            <a:off x="6518626" y="2578799"/>
            <a:ext cx="409575" cy="39182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68" name="Star: 5 Points 67"/>
          <p:cNvSpPr/>
          <p:nvPr/>
        </p:nvSpPr>
        <p:spPr>
          <a:xfrm>
            <a:off x="2376665" y="4683390"/>
            <a:ext cx="409575" cy="391824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69" name="Star: 5 Points 68"/>
          <p:cNvSpPr/>
          <p:nvPr/>
        </p:nvSpPr>
        <p:spPr>
          <a:xfrm>
            <a:off x="7665297" y="4765820"/>
            <a:ext cx="409575" cy="391824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70" name="Star: 5 Points 69"/>
          <p:cNvSpPr/>
          <p:nvPr/>
        </p:nvSpPr>
        <p:spPr>
          <a:xfrm>
            <a:off x="2381652" y="3414670"/>
            <a:ext cx="409575" cy="39182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71" name="Star: 5 Points 70"/>
          <p:cNvSpPr/>
          <p:nvPr/>
        </p:nvSpPr>
        <p:spPr>
          <a:xfrm>
            <a:off x="8419601" y="4638125"/>
            <a:ext cx="409575" cy="39182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72" name="Star: 5 Points 71"/>
          <p:cNvSpPr/>
          <p:nvPr/>
        </p:nvSpPr>
        <p:spPr>
          <a:xfrm>
            <a:off x="8421803" y="5283722"/>
            <a:ext cx="409575" cy="391824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8907679" y="4707304"/>
            <a:ext cx="28981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IARU normally represented</a:t>
            </a:r>
          </a:p>
          <a:p>
            <a:endParaRPr lang="en-GB" b="1" dirty="0">
              <a:solidFill>
                <a:srgbClr val="002060"/>
              </a:solidFill>
            </a:endParaRPr>
          </a:p>
          <a:p>
            <a:r>
              <a:rPr lang="en-GB" b="1" dirty="0">
                <a:solidFill>
                  <a:srgbClr val="002060"/>
                </a:solidFill>
              </a:rPr>
              <a:t>IARU represented on some /</a:t>
            </a:r>
          </a:p>
          <a:p>
            <a:r>
              <a:rPr lang="en-GB" b="1" dirty="0">
                <a:solidFill>
                  <a:srgbClr val="002060"/>
                </a:solidFill>
              </a:rPr>
              <a:t>as needed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74" name="Star: 5 Points 73"/>
          <p:cNvSpPr/>
          <p:nvPr/>
        </p:nvSpPr>
        <p:spPr>
          <a:xfrm>
            <a:off x="4968438" y="3441017"/>
            <a:ext cx="409575" cy="391824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5160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07138" y="-8678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A long process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38702" y="2009775"/>
            <a:ext cx="2162175" cy="1047750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6087" y="3344568"/>
            <a:ext cx="2162175" cy="1047750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328601" y="3344568"/>
            <a:ext cx="2162175" cy="1047750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931113" y="3344568"/>
            <a:ext cx="2162175" cy="1047750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533625" y="3344568"/>
            <a:ext cx="2162175" cy="1047750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38700" y="2271063"/>
            <a:ext cx="22524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Electronic Communications </a:t>
            </a:r>
          </a:p>
          <a:p>
            <a:r>
              <a:rPr lang="en-GB" sz="1400" b="1" dirty="0">
                <a:solidFill>
                  <a:srgbClr val="002060"/>
                </a:solidFill>
              </a:rPr>
              <a:t>Committee - ECC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1800" y="3655234"/>
            <a:ext cx="1992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WG FM</a:t>
            </a:r>
          </a:p>
          <a:p>
            <a:r>
              <a:rPr lang="en-GB" sz="1400" b="1" dirty="0">
                <a:solidFill>
                  <a:srgbClr val="002060"/>
                </a:solidFill>
              </a:rPr>
              <a:t>Frequency Management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12647" y="3603691"/>
            <a:ext cx="1819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WG SE</a:t>
            </a:r>
          </a:p>
          <a:p>
            <a:r>
              <a:rPr lang="en-GB" sz="1400" b="1" dirty="0">
                <a:solidFill>
                  <a:srgbClr val="002060"/>
                </a:solidFill>
              </a:rPr>
              <a:t>Spectrum Engineering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6000" y="3603691"/>
            <a:ext cx="1952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Conference preparatory</a:t>
            </a:r>
          </a:p>
          <a:p>
            <a:r>
              <a:rPr lang="en-GB" sz="1400" b="1" dirty="0">
                <a:solidFill>
                  <a:srgbClr val="002060"/>
                </a:solidFill>
              </a:rPr>
              <a:t>Group - CPG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930862" y="4644736"/>
            <a:ext cx="2162175" cy="1047750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68011" y="5019549"/>
            <a:ext cx="15978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Four Project Teams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29174" y="3658992"/>
            <a:ext cx="1281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Project Team 1</a:t>
            </a:r>
          </a:p>
          <a:p>
            <a:r>
              <a:rPr lang="en-GB" sz="1400" b="1" dirty="0">
                <a:solidFill>
                  <a:srgbClr val="002060"/>
                </a:solidFill>
              </a:rPr>
              <a:t>Mobile (IMT)</a:t>
            </a:r>
            <a:endParaRPr lang="en-US" sz="1400" b="1" dirty="0">
              <a:solidFill>
                <a:srgbClr val="00206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1807173" y="3238500"/>
            <a:ext cx="7898802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2" idx="2"/>
          </p:cNvCxnSpPr>
          <p:nvPr/>
        </p:nvCxnSpPr>
        <p:spPr>
          <a:xfrm flipV="1">
            <a:off x="5919789" y="3057525"/>
            <a:ext cx="1" cy="19050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cxnSpLocks/>
          </p:cNvCxnSpPr>
          <p:nvPr/>
        </p:nvCxnSpPr>
        <p:spPr>
          <a:xfrm flipH="1" flipV="1">
            <a:off x="4398365" y="3238500"/>
            <a:ext cx="1" cy="99784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cxnSpLocks/>
          </p:cNvCxnSpPr>
          <p:nvPr/>
        </p:nvCxnSpPr>
        <p:spPr>
          <a:xfrm flipH="1" flipV="1">
            <a:off x="1795855" y="3238502"/>
            <a:ext cx="1" cy="102753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cxnSpLocks/>
          </p:cNvCxnSpPr>
          <p:nvPr/>
        </p:nvCxnSpPr>
        <p:spPr>
          <a:xfrm>
            <a:off x="7053150" y="3248025"/>
            <a:ext cx="0" cy="9525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cxnSpLocks/>
          </p:cNvCxnSpPr>
          <p:nvPr/>
        </p:nvCxnSpPr>
        <p:spPr>
          <a:xfrm>
            <a:off x="9705975" y="3248025"/>
            <a:ext cx="0" cy="7620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cxnSpLocks/>
            <a:stCxn id="13" idx="2"/>
            <a:endCxn id="18" idx="0"/>
          </p:cNvCxnSpPr>
          <p:nvPr/>
        </p:nvCxnSpPr>
        <p:spPr>
          <a:xfrm flipH="1">
            <a:off x="7011950" y="4392318"/>
            <a:ext cx="251" cy="252418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714765" y="4644736"/>
            <a:ext cx="2162175" cy="1047750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3343416" y="4644736"/>
            <a:ext cx="2162175" cy="1047750"/>
          </a:xfrm>
          <a:prstGeom prst="rect">
            <a:avLst/>
          </a:prstGeom>
          <a:noFill/>
          <a:ln w="317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cxnSp>
        <p:nvCxnSpPr>
          <p:cNvPr id="55" name="Straight Connector 54"/>
          <p:cNvCxnSpPr>
            <a:cxnSpLocks/>
          </p:cNvCxnSpPr>
          <p:nvPr/>
        </p:nvCxnSpPr>
        <p:spPr>
          <a:xfrm>
            <a:off x="4371725" y="4358543"/>
            <a:ext cx="1" cy="316191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cxnSpLocks/>
            <a:stCxn id="11" idx="2"/>
            <a:endCxn id="53" idx="0"/>
          </p:cNvCxnSpPr>
          <p:nvPr/>
        </p:nvCxnSpPr>
        <p:spPr>
          <a:xfrm flipH="1">
            <a:off x="1795853" y="4392318"/>
            <a:ext cx="11322" cy="252418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111843" y="5019547"/>
            <a:ext cx="10231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Sub-groups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807420" y="5019549"/>
            <a:ext cx="10231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Sub-groups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341353" y="3399235"/>
            <a:ext cx="457200" cy="44226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7603905" y="4761952"/>
            <a:ext cx="457200" cy="44226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4975097" y="4701250"/>
            <a:ext cx="457200" cy="44226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7580030" y="3878003"/>
            <a:ext cx="457200" cy="44226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6428598" y="2570666"/>
            <a:ext cx="457200" cy="44226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2341353" y="4730892"/>
            <a:ext cx="457200" cy="44226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8518623" y="4703383"/>
            <a:ext cx="457200" cy="44226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00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62548" y="4674734"/>
            <a:ext cx="26356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solidFill>
                  <a:srgbClr val="002060"/>
                </a:solidFill>
              </a:rPr>
              <a:t>Time commitment</a:t>
            </a:r>
          </a:p>
          <a:p>
            <a:r>
              <a:rPr lang="en-GB" sz="1600" b="1" dirty="0">
                <a:solidFill>
                  <a:srgbClr val="002060"/>
                </a:solidFill>
              </a:rPr>
              <a:t>days per year (+ preparation </a:t>
            </a:r>
          </a:p>
          <a:p>
            <a:r>
              <a:rPr lang="en-GB" sz="1600" b="1" dirty="0">
                <a:solidFill>
                  <a:srgbClr val="002060"/>
                </a:solidFill>
              </a:rPr>
              <a:t>time)</a:t>
            </a:r>
            <a:endParaRPr lang="en-US" sz="16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61199" y="343569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0099"/>
                </a:solidFill>
                <a:latin typeface="Franklin Gothic Medium" panose="020B0603020102020204" pitchFamily="34" charset="0"/>
              </a:rPr>
              <a:t>15</a:t>
            </a:r>
            <a:endParaRPr lang="en-US" b="1" dirty="0">
              <a:solidFill>
                <a:srgbClr val="000099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28802" y="2604675"/>
            <a:ext cx="456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0099"/>
                </a:solidFill>
                <a:latin typeface="Franklin Gothic Medium" panose="020B0603020102020204" pitchFamily="34" charset="0"/>
              </a:rPr>
              <a:t>12</a:t>
            </a:r>
            <a:endParaRPr lang="en-US" b="1" dirty="0">
              <a:solidFill>
                <a:srgbClr val="000099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16263" y="389864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0099"/>
                </a:solidFill>
              </a:rPr>
              <a:t>10</a:t>
            </a:r>
            <a:endParaRPr lang="en-US" b="1" dirty="0">
              <a:solidFill>
                <a:srgbClr val="000099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81489" y="4798415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0099"/>
                </a:solidFill>
              </a:rPr>
              <a:t>12+</a:t>
            </a:r>
            <a:endParaRPr lang="en-US" b="1" dirty="0">
              <a:solidFill>
                <a:srgbClr val="000099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367545" y="476735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0099"/>
                </a:solidFill>
              </a:rPr>
              <a:t>10</a:t>
            </a:r>
            <a:endParaRPr lang="en-US" b="1" dirty="0">
              <a:solidFill>
                <a:srgbClr val="000099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13593" y="47259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0099"/>
                </a:solidFill>
              </a:rPr>
              <a:t>10</a:t>
            </a:r>
            <a:endParaRPr lang="en-US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7396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One of the smaller CEPT meetings (SE24)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41" y="1998408"/>
            <a:ext cx="10887918" cy="286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9591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Key agenda items at WRC 19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0000"/>
              </a:buClr>
            </a:pPr>
            <a:r>
              <a:rPr lang="en-GB" dirty="0"/>
              <a:t>1.1 	Amateur allocation in Region 1 in the 50-54 MHz region</a:t>
            </a:r>
          </a:p>
          <a:p>
            <a:pPr>
              <a:buClr>
                <a:srgbClr val="FF0000"/>
              </a:buClr>
            </a:pPr>
            <a:r>
              <a:rPr lang="en-GB" dirty="0"/>
              <a:t>1.7 	Non-GSO satellites</a:t>
            </a:r>
          </a:p>
          <a:p>
            <a:pPr>
              <a:buClr>
                <a:srgbClr val="FF0000"/>
              </a:buClr>
            </a:pPr>
            <a:r>
              <a:rPr lang="en-GB" dirty="0"/>
              <a:t>1.11	Trackside communications</a:t>
            </a:r>
          </a:p>
          <a:p>
            <a:pPr>
              <a:buClr>
                <a:srgbClr val="FF0000"/>
              </a:buClr>
            </a:pPr>
            <a:r>
              <a:rPr lang="en-GB" dirty="0"/>
              <a:t>1.13 Spectrum for international mobile telecommunications           24-86 GHz</a:t>
            </a:r>
          </a:p>
          <a:p>
            <a:pPr>
              <a:buClr>
                <a:srgbClr val="FF0000"/>
              </a:buClr>
            </a:pPr>
            <a:r>
              <a:rPr lang="en-GB" dirty="0"/>
              <a:t>1.15 275-450 GHz mobile and fixed services</a:t>
            </a:r>
          </a:p>
          <a:p>
            <a:pPr>
              <a:buClr>
                <a:srgbClr val="FF0000"/>
              </a:buClr>
            </a:pPr>
            <a:r>
              <a:rPr lang="en-GB" dirty="0"/>
              <a:t>1.16 RLAN at 5 GHz</a:t>
            </a:r>
          </a:p>
          <a:p>
            <a:pPr>
              <a:buClr>
                <a:srgbClr val="FF0000"/>
              </a:buClr>
            </a:pPr>
            <a:r>
              <a:rPr lang="en-GB" dirty="0"/>
              <a:t>9.1.6 Wireless power transfer spectrum</a:t>
            </a:r>
          </a:p>
          <a:p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0157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82952" y="88236"/>
            <a:ext cx="9584954" cy="986600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Example: Agenda item 1.1 - 50MHz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82953" y="1816523"/>
            <a:ext cx="10126743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In CEPT:</a:t>
            </a:r>
          </a:p>
          <a:p>
            <a:pPr>
              <a:buClr>
                <a:srgbClr val="FF0000"/>
              </a:buClr>
            </a:pPr>
            <a:r>
              <a:rPr lang="en-GB" dirty="0"/>
              <a:t>A case for the requirement generated by IARU – challenged by some country administrations</a:t>
            </a:r>
          </a:p>
          <a:p>
            <a:pPr>
              <a:buClr>
                <a:srgbClr val="FF0000"/>
              </a:buClr>
            </a:pPr>
            <a:r>
              <a:rPr lang="en-GB" dirty="0"/>
              <a:t>Some support and a conditional draft ECP</a:t>
            </a:r>
          </a:p>
          <a:p>
            <a:pPr>
              <a:buClr>
                <a:srgbClr val="FF0000"/>
              </a:buClr>
            </a:pPr>
            <a:r>
              <a:rPr lang="en-GB" dirty="0"/>
              <a:t>Concerns from some countries about sharing with residual band 1 television, mobile services and wind profiler radars.</a:t>
            </a:r>
          </a:p>
          <a:p>
            <a:pPr>
              <a:buClr>
                <a:srgbClr val="FF0000"/>
              </a:buClr>
            </a:pPr>
            <a:r>
              <a:rPr lang="en-GB" dirty="0"/>
              <a:t>Sharing studies conducted – disagreements about the methodology</a:t>
            </a:r>
          </a:p>
          <a:p>
            <a:pPr>
              <a:buClr>
                <a:srgbClr val="FF0000"/>
              </a:buClr>
            </a:pPr>
            <a:r>
              <a:rPr lang="en-GB" dirty="0"/>
              <a:t>Protection criteria to be developed</a:t>
            </a:r>
          </a:p>
          <a:p>
            <a:pPr>
              <a:buClr>
                <a:srgbClr val="FF0000"/>
              </a:buClr>
            </a:pPr>
            <a:r>
              <a:rPr lang="en-GB" dirty="0"/>
              <a:t>No guarantee of successful outcome at WRC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7253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6191B-3A26-4A13-A871-811C0D922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Example: Wireless Power Transmission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FA5A2-D8E2-48DE-93C5-D0A81DC25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Initiated at WRC15 – to determine spectrum for WPT(EV)</a:t>
            </a:r>
          </a:p>
          <a:p>
            <a:r>
              <a:rPr lang="en-GB" dirty="0"/>
              <a:t>Work continued in ITU (SG1), CEPT (SE24), CISPR and ETSI</a:t>
            </a:r>
          </a:p>
          <a:p>
            <a:r>
              <a:rPr lang="en-GB" dirty="0"/>
              <a:t>ITU trying to bring all discussions to a common position</a:t>
            </a:r>
          </a:p>
          <a:p>
            <a:r>
              <a:rPr lang="en-GB" dirty="0"/>
              <a:t>Commercial pressures are enormous</a:t>
            </a:r>
          </a:p>
          <a:p>
            <a:r>
              <a:rPr lang="en-GB" dirty="0"/>
              <a:t>Regulators are less than supportive</a:t>
            </a:r>
          </a:p>
          <a:p>
            <a:r>
              <a:rPr lang="en-GB" dirty="0"/>
              <a:t>Military are silent (despite a briefing of NATO)</a:t>
            </a:r>
          </a:p>
          <a:p>
            <a:r>
              <a:rPr lang="en-GB" dirty="0"/>
              <a:t>Only voices are EBU, BBC and IARU</a:t>
            </a:r>
          </a:p>
          <a:p>
            <a:r>
              <a:rPr lang="en-GB" dirty="0"/>
              <a:t>WPT the biggest threat to amateur radio for years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51890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22226" y="88236"/>
            <a:ext cx="9584954" cy="986600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Resourcing ITU/RTO work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66706" y="1912923"/>
            <a:ext cx="10515600" cy="4351338"/>
          </a:xfrm>
        </p:spPr>
        <p:txBody>
          <a:bodyPr/>
          <a:lstStyle/>
          <a:p>
            <a:pPr>
              <a:buClr>
                <a:srgbClr val="FF0000"/>
              </a:buClr>
            </a:pPr>
            <a:r>
              <a:rPr lang="en-GB" dirty="0"/>
              <a:t>A small number of experts carry the workload</a:t>
            </a:r>
          </a:p>
          <a:p>
            <a:pPr>
              <a:buClr>
                <a:srgbClr val="FF0000"/>
              </a:buClr>
            </a:pPr>
            <a:r>
              <a:rPr lang="en-GB" dirty="0"/>
              <a:t>We are all getting older!</a:t>
            </a:r>
          </a:p>
          <a:p>
            <a:pPr>
              <a:buClr>
                <a:srgbClr val="FF0000"/>
              </a:buClr>
            </a:pPr>
            <a:r>
              <a:rPr lang="en-GB" dirty="0"/>
              <a:t>Time demands are increasing</a:t>
            </a:r>
          </a:p>
          <a:p>
            <a:pPr>
              <a:buClr>
                <a:srgbClr val="FF0000"/>
              </a:buClr>
            </a:pPr>
            <a:r>
              <a:rPr lang="en-GB" dirty="0"/>
              <a:t>IARU needs more people with the skills to join this work</a:t>
            </a:r>
          </a:p>
          <a:p>
            <a:pPr>
              <a:buClr>
                <a:srgbClr val="FF0000"/>
              </a:buClr>
            </a:pPr>
            <a:r>
              <a:rPr lang="en-GB" dirty="0"/>
              <a:t>We need to find more funding</a:t>
            </a:r>
          </a:p>
          <a:p>
            <a:pPr>
              <a:buClr>
                <a:srgbClr val="FF0000"/>
              </a:buClr>
            </a:pPr>
            <a:r>
              <a:rPr lang="en-GB" dirty="0"/>
              <a:t>Join your IARU national society – help fund the work</a:t>
            </a:r>
          </a:p>
          <a:p>
            <a:pPr>
              <a:buClr>
                <a:srgbClr val="FF0000"/>
              </a:buClr>
            </a:pPr>
            <a:r>
              <a:rPr lang="en-GB" dirty="0"/>
              <a:t>Talk to us if you think you can help in a consultant capacity - please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0086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Resourcing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08651" y="1694508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FF0000"/>
              </a:buClr>
            </a:pPr>
            <a:endParaRPr lang="en-GB" b="1" dirty="0">
              <a:solidFill>
                <a:srgbClr val="000099"/>
              </a:solidFill>
            </a:endParaRPr>
          </a:p>
          <a:p>
            <a:pPr>
              <a:buClr>
                <a:srgbClr val="FF0000"/>
              </a:buClr>
            </a:pPr>
            <a:r>
              <a:rPr lang="en-GB" dirty="0"/>
              <a:t>If you have spectrum management or international standards experience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GB" dirty="0"/>
              <a:t>   or</a:t>
            </a:r>
          </a:p>
          <a:p>
            <a:pPr>
              <a:buClr>
                <a:srgbClr val="FF0000"/>
              </a:buClr>
            </a:pPr>
            <a:r>
              <a:rPr lang="en-GB" dirty="0"/>
              <a:t>If you have experience of working with your national regulator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GB" dirty="0"/>
              <a:t>   or</a:t>
            </a:r>
          </a:p>
          <a:p>
            <a:pPr>
              <a:buClr>
                <a:srgbClr val="FF0000"/>
              </a:buClr>
            </a:pPr>
            <a:r>
              <a:rPr lang="en-GB" dirty="0"/>
              <a:t>If you feel you can learn the skills quickly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GB" dirty="0"/>
              <a:t>   and</a:t>
            </a:r>
          </a:p>
          <a:p>
            <a:pPr>
              <a:buClr>
                <a:srgbClr val="FF0000"/>
              </a:buClr>
            </a:pPr>
            <a:r>
              <a:rPr lang="en-GB" dirty="0"/>
              <a:t>If you have the commitment to help take Amateur Radio forward</a:t>
            </a:r>
          </a:p>
          <a:p>
            <a:pPr>
              <a:buClr>
                <a:srgbClr val="FF0000"/>
              </a:buClr>
            </a:pPr>
            <a:endParaRPr lang="en-GB" dirty="0"/>
          </a:p>
          <a:p>
            <a:pPr marL="0" indent="0">
              <a:buClr>
                <a:srgbClr val="FF0000"/>
              </a:buClr>
              <a:buNone/>
            </a:pPr>
            <a:r>
              <a:rPr lang="en-GB" sz="3600" dirty="0"/>
              <a:t>- please speak to us!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242600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The future of Amateur Radio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08651" y="1841690"/>
            <a:ext cx="10515600" cy="4351338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r>
              <a:rPr lang="en-GB" dirty="0"/>
              <a:t>EMC issues in the suburban environment – especially WPT</a:t>
            </a:r>
          </a:p>
          <a:p>
            <a:pPr>
              <a:buClr>
                <a:srgbClr val="FF0000"/>
              </a:buClr>
            </a:pPr>
            <a:r>
              <a:rPr lang="en-GB" dirty="0"/>
              <a:t>Declining number of licences in some countries</a:t>
            </a:r>
          </a:p>
          <a:p>
            <a:pPr>
              <a:buClr>
                <a:srgbClr val="FF0000"/>
              </a:buClr>
            </a:pPr>
            <a:r>
              <a:rPr lang="en-GB" dirty="0"/>
              <a:t>Increasing commercial pressure on spectrum</a:t>
            </a:r>
          </a:p>
          <a:p>
            <a:pPr>
              <a:buClr>
                <a:srgbClr val="FF0000"/>
              </a:buClr>
            </a:pPr>
            <a:r>
              <a:rPr lang="en-GB" dirty="0"/>
              <a:t>A more complex process to allocate spectrum – RTOs + ITU</a:t>
            </a:r>
          </a:p>
          <a:p>
            <a:pPr>
              <a:buClr>
                <a:srgbClr val="FF0000"/>
              </a:buClr>
            </a:pPr>
            <a:r>
              <a:rPr lang="en-GB" dirty="0"/>
              <a:t>Insufficient effort to attract new entrants into Amateur Radio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GB" dirty="0"/>
              <a:t>- all mean that the Amateur Radio voice could be less prominent in important forums in the future.</a:t>
            </a:r>
          </a:p>
          <a:p>
            <a:pPr>
              <a:buClr>
                <a:srgbClr val="FF0000"/>
              </a:buClr>
            </a:pPr>
            <a:r>
              <a:rPr lang="en-GB" dirty="0"/>
              <a:t>We need to ensure we have the financial resources and skills to properly represent Amateur Radio and ensure its future health</a:t>
            </a:r>
          </a:p>
          <a:p>
            <a:endParaRPr lang="en-US" b="1" dirty="0">
              <a:solidFill>
                <a:srgbClr val="000099"/>
              </a:solidFill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1225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The imperatives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75096" y="1988814"/>
            <a:ext cx="10515600" cy="4351338"/>
          </a:xfrm>
        </p:spPr>
        <p:txBody>
          <a:bodyPr/>
          <a:lstStyle/>
          <a:p>
            <a:pPr>
              <a:buClr>
                <a:srgbClr val="FF0000"/>
              </a:buClr>
            </a:pPr>
            <a:r>
              <a:rPr lang="en-GB" dirty="0"/>
              <a:t>Programmes to attract new people into Amateur Radio</a:t>
            </a:r>
          </a:p>
          <a:p>
            <a:pPr>
              <a:buClr>
                <a:srgbClr val="FF0000"/>
              </a:buClr>
            </a:pPr>
            <a:r>
              <a:rPr lang="en-GB" dirty="0"/>
              <a:t>Strong Member Societies, not fragmentation</a:t>
            </a:r>
          </a:p>
          <a:p>
            <a:pPr>
              <a:buClr>
                <a:srgbClr val="FF0000"/>
              </a:buClr>
            </a:pPr>
            <a:r>
              <a:rPr lang="en-GB" dirty="0"/>
              <a:t>A strong and unified global voice for Amateur Radio - IARU</a:t>
            </a:r>
          </a:p>
          <a:p>
            <a:pPr>
              <a:buClr>
                <a:srgbClr val="FF0000"/>
              </a:buClr>
            </a:pPr>
            <a:r>
              <a:rPr lang="en-GB" dirty="0"/>
              <a:t>Professional skills representing our case – need for more volunteers</a:t>
            </a:r>
          </a:p>
          <a:p>
            <a:pPr>
              <a:buClr>
                <a:srgbClr val="FF0000"/>
              </a:buClr>
            </a:pPr>
            <a:endParaRPr lang="en-GB" dirty="0">
              <a:solidFill>
                <a:srgbClr val="000099"/>
              </a:solidFill>
            </a:endParaRPr>
          </a:p>
          <a:p>
            <a:pPr>
              <a:buClr>
                <a:srgbClr val="FF0000"/>
              </a:buClr>
            </a:pPr>
            <a:r>
              <a:rPr lang="en-GB" b="1" dirty="0">
                <a:solidFill>
                  <a:srgbClr val="FF0000"/>
                </a:solidFill>
              </a:rPr>
              <a:t>This is the time for single-minded commitment to take Amateur Radio forward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3028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ARU TEMPLATE 4.pptx  -  Read-Only" id="{5B9A9802-5964-42C5-9BA5-13EDF98B0FC0}" vid="{6B1D1A8E-4203-494E-8422-2BA5E70C666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</TotalTime>
  <Words>1977</Words>
  <Application>Microsoft Office PowerPoint</Application>
  <PresentationFormat>Widescreen</PresentationFormat>
  <Paragraphs>346</Paragraphs>
  <Slides>45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Arial</vt:lpstr>
      <vt:lpstr>Calibri</vt:lpstr>
      <vt:lpstr>Franklin Gothic Medium</vt:lpstr>
      <vt:lpstr>Tema de Office</vt:lpstr>
      <vt:lpstr>International Amateur Radio Union </vt:lpstr>
      <vt:lpstr>My agenda today</vt:lpstr>
      <vt:lpstr>The radio spectrum</vt:lpstr>
      <vt:lpstr>The ITU and global spectrum allocation</vt:lpstr>
      <vt:lpstr>Spectrum allocation in the past</vt:lpstr>
      <vt:lpstr>Spectrum Allocation today</vt:lpstr>
      <vt:lpstr>Spectrum “Regulators”</vt:lpstr>
      <vt:lpstr>ASMG meeting - Lebanon </vt:lpstr>
      <vt:lpstr>Achieving agreement - ITU</vt:lpstr>
      <vt:lpstr>PowerPoint Presentation</vt:lpstr>
      <vt:lpstr>Other “Regulators”</vt:lpstr>
      <vt:lpstr>Influencing spectrum decisions</vt:lpstr>
      <vt:lpstr>The Role of IARU  in spectrum issues</vt:lpstr>
      <vt:lpstr>What is IARU?</vt:lpstr>
      <vt:lpstr>IARU from the beginnings</vt:lpstr>
      <vt:lpstr>The first IARU Congress – Paris, 1925</vt:lpstr>
      <vt:lpstr>IARU today</vt:lpstr>
      <vt:lpstr>Some IARU Achievements</vt:lpstr>
      <vt:lpstr>Other IARU work with ITU</vt:lpstr>
      <vt:lpstr>IARU influence - EMC</vt:lpstr>
      <vt:lpstr>IARU people today</vt:lpstr>
      <vt:lpstr>IARU people today</vt:lpstr>
      <vt:lpstr>IARU covers the globe</vt:lpstr>
      <vt:lpstr>IARU Funding</vt:lpstr>
      <vt:lpstr>IARU Region 1 Societies</vt:lpstr>
      <vt:lpstr>The Amateur Radio spectrum today</vt:lpstr>
      <vt:lpstr>IARU relationships</vt:lpstr>
      <vt:lpstr>Spectrum is in demand</vt:lpstr>
      <vt:lpstr>How does IARU work?</vt:lpstr>
      <vt:lpstr>How coordination works</vt:lpstr>
      <vt:lpstr>Achieving agreement</vt:lpstr>
      <vt:lpstr>A long process</vt:lpstr>
      <vt:lpstr>PowerPoint Presentation</vt:lpstr>
      <vt:lpstr>WRC-15 – some statistics</vt:lpstr>
      <vt:lpstr>Achieving agreement - EMC</vt:lpstr>
      <vt:lpstr>The simple view of CEPT</vt:lpstr>
      <vt:lpstr>A long process</vt:lpstr>
      <vt:lpstr>One of the smaller CEPT meetings (SE24)</vt:lpstr>
      <vt:lpstr>Key agenda items at WRC 19</vt:lpstr>
      <vt:lpstr>Example: Agenda item 1.1 - 50MHz</vt:lpstr>
      <vt:lpstr>Example: Wireless Power Transmission</vt:lpstr>
      <vt:lpstr>Resourcing ITU/RTO work</vt:lpstr>
      <vt:lpstr>Resourcing</vt:lpstr>
      <vt:lpstr>The future of Amateur Radio</vt:lpstr>
      <vt:lpstr>The imperatives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 Telelink</dc:creator>
  <cp:lastModifiedBy>Don Beattie</cp:lastModifiedBy>
  <cp:revision>25</cp:revision>
  <dcterms:created xsi:type="dcterms:W3CDTF">2017-10-03T22:58:04Z</dcterms:created>
  <dcterms:modified xsi:type="dcterms:W3CDTF">2020-01-01T09:15:42Z</dcterms:modified>
</cp:coreProperties>
</file>